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What's popping, people — it's Dante. Today we're talking about the one-camera system — and I want you to understand this from the jump: this is not about gear. It's about removing every single decision that stands between you and the photograph. One camera. That's the whole move.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Small JPEG. This is the future. If your files are taking more than thirty seconds to import after a long day of shooting, you're sleeping. Small JPEGs move fast, take up minimal space, and are ready to share immediately. And with AI upscaling available now, the last excuse for RAW files is gone.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Lock the aesthetic into the camera before you walk out the door: high-contrast black and white. Set it once. Do not touch it. Now there are no editing decisions — no "should I go color or mono?" It's done. The system handles the aesthetic. You handle the instinct.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Flow is not found in inspiration. It's found through repetition. When you commit long-term to the same camera, the same focal length, the same settings — the system starts to run itself. Instinct sharpens. Thinking slows down. And one day you realize you're just walking, looking, and clicking. That's flow.</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 recommend you commit to the one-camera system for a full year. Not a week. Not a month. A year. Street photography is a long game. Trust the passage of time. Trust the repetition. If you commit fully and trust the process, success becomes inevitable — not possible, inevitable.</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compact, pre-set one-camera system proves itself when the conditions get hard — an unfamiliar place, no preparation, fast-changing light, a crowd you've never seen before. The camera is in your pocket and it's already ready: snap focus, f/16, high contrast black and white, small JPEG. You're not adjusting anything in the middle of the chaos. Because the system is installed, flow begins the moment you arrive. When the tool demands nothing from you, all your attention goes to the moment.</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the system is installed, there's no warm-up period — you're photographing the moment you're moving, before you've even "arrived" anywhere. Not because you planned to, but because you're present and the camera asks nothing of you. A hand on a building facade. Puddles catching the sky. A surface lit by hard sun at f/16. You respond to whatever the world offers. What you see isn't always what you get — what you get goes beyond what you saw.</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When the system is locked and you photograph at real intensity — hundreds, even thousands of frames across a couple of hard days — something shifts. That's not spray-and-pray; that's instinct in motion. When you shoot that much with nothing to adjust, thinking stops. The camera disappears. You're just responding to life. Quantity is how you extract quality. You can't skip it.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your assignment. Set your camera up exactly as the system prescribes — high contrast black and white, small JPEG, snap focus, P or AV mode. Then put it in your pocket. And do not touch the settings. Do not negotiate with the system. Partial adoption creates partial results. Full adoption creates flow.</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Once the camera is set, go outside and walk. The goal is not to make great photos — it's to get comfortable with the physical process. Raise the camera. Point. Press the shutter. Make at least 100 photographs. Do not judge the results. Do not review every frame. Just get the body used to moving through the world with the camera in hand.</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Build the daily rhythm now: import the same day you shoot. Cull the same day. Publish the same day. No backlog. No hard drives filling up. The workflow is frictionless by design — small JPEGs import in seconds, the edit is minimal, and the work moves forward. This is the system in motion.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By the end of this lesson you'll understand why committing to one camera — and only one — is the single most powerful workflow decision you can make. Not the most exciting. The most powerful. There's a difference, and that difference is everything.</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most common mistake at this stage is customizing the system while you're still installing it. Swapping a setting here. Adding a lens there. That's resistance dressed up as preference. Install the system exactly as designed, live with it fully, and then — after real time and real repetition — you'll know what actually needs adjusting. Usually nothing.</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other mistake: treating gear research as part of the practice. Hours spent comparing cameras, reading reviews, watching comparison videos — zero frames made. The camera you already have, fully committed to, outperforms any upgrade you're fantasizing about. Stop researching. Start shooting.</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Lesson 041 we established the daily shooting rhythm — the habit of getting out consistently, building the practice day by day. The one-camera system is what makes that rhythm sustainable. When the gear is simple and always with you, there's no friction between the intention to shoot and the act of shooting.</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thing. The one-camera system is not a limitation — it's the most liberating decision you'll make in this practice. One camera. One focal length. One aesthetic. Set it once. Trust it fully. Commit for a year. When the decisions disappear, the flow begins. And when flow begins, photography becomes effortless. That's the whole game. Catch you in Lesson 043.</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why this matters: every time you switch cameras or lenses, you interrupt your intuition. One day 28mm, next day 40mm — and now your body doesn't know where to stand. Street photography is about where your physical body relates to a moment when you press the shutter. Switching stops that from ever becoming automatic.</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real enemy of this practice is friction. Multiple lenses. Editing paralysis. Hard drives filling up. Hunting for rare moments. Every one of those is friction — and friction compounds. It quietly burns you out until you stop picking up the camera at all. One camera removes almost all of it.</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Ricoh GRIII is my camera of choice — and the reason is simple. It's the closest thing to not having a camera at all. It fits in your front right pocket. The lens is glued to the body. No swapping, no debating, no decision fatigue. You throw it in your pocket and bring it for the ride.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Here's something that might shake you: focal length truly does not matter. What matters is that you pick one — and you stay with it. The focal length you commit to shapes how your body learns to move. It's not the millimeters. It's the repetition.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insight that changes how you understand composition: street photography is not a mental exercise. It's a physical one. You position your body relative to a moment — and when you press the shutter, the composition is already decided. One focal length trains that body-knowledge. Switching lenses erases it.</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goal is to make the camera your slave. It should never get in the way. With the Ricoh in your pocket, there is no excuse not to press the shutter — no bag to dig through, no lens to swap, no mode to debate. The camera disappears and all that's left is you and the world.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Don't be a sucker that thinks you have to shoot everything in manual mode. P mode — or AV mode with snap focus — keeps you present. You're not adjusting in a dense, fast-moving crowd. You're not adjusting in the middle of a chaotic festival. You're not adjusting at all. The decisions are gone. The mind clears.</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3400" y="548640"/>
            <a:ext cx="10058400" cy="365760"/>
          </a:xfrm>
          <a:prstGeom prst="rect">
            <a:avLst/>
          </a:prstGeom>
          <a:noFill/>
        </p:spPr>
        <p:txBody>
          <a:bodyPr wrap="square">
            <a:spAutoFit/>
          </a:bodyPr>
          <a:lstStyle/>
          <a:p>
            <a:pPr>
              <a:lnSpc>
                <a:spcPct val="100000"/>
              </a:lnSpc>
            </a:pPr>
            <a:r>
              <a:rPr sz="1300" b="0">
                <a:solidFill>
                  <a:srgbClr val="9A9A9A"/>
                </a:solidFill>
                <a:latin typeface="Menlo"/>
              </a:rPr>
              <a:t>FLUX ACADEMY · A SCHOOL FOR SEEING</a:t>
            </a:r>
          </a:p>
        </p:txBody>
      </p:sp>
      <p:sp>
        <p:nvSpPr>
          <p:cNvPr id="3" name="TextBox 2"/>
          <p:cNvSpPr txBox="1"/>
          <p:nvPr/>
        </p:nvSpPr>
        <p:spPr>
          <a:xfrm>
            <a:off x="548640" y="2468880"/>
            <a:ext cx="10058400" cy="457200"/>
          </a:xfrm>
          <a:prstGeom prst="rect">
            <a:avLst/>
          </a:prstGeom>
          <a:noFill/>
        </p:spPr>
        <p:txBody>
          <a:bodyPr wrap="square">
            <a:spAutoFit/>
          </a:bodyPr>
          <a:lstStyle/>
          <a:p>
            <a:pPr>
              <a:lnSpc>
                <a:spcPct val="100000"/>
              </a:lnSpc>
            </a:pPr>
            <a:r>
              <a:rPr sz="1600" b="0">
                <a:solidFill>
                  <a:srgbClr val="9A9A9A"/>
                </a:solidFill>
                <a:latin typeface="Menlo"/>
              </a:rPr>
              <a:t>MODULE 8 · THE SYSTEM — RICOH GR</a:t>
            </a:r>
          </a:p>
        </p:txBody>
      </p:sp>
      <p:sp>
        <p:nvSpPr>
          <p:cNvPr id="4" name="TextBox 3"/>
          <p:cNvSpPr txBox="1"/>
          <p:nvPr/>
        </p:nvSpPr>
        <p:spPr>
          <a:xfrm>
            <a:off x="548640" y="2926080"/>
            <a:ext cx="11064240" cy="2560320"/>
          </a:xfrm>
          <a:prstGeom prst="rect">
            <a:avLst/>
          </a:prstGeom>
          <a:noFill/>
        </p:spPr>
        <p:txBody>
          <a:bodyPr wrap="square">
            <a:spAutoFit/>
          </a:bodyPr>
          <a:lstStyle/>
          <a:p>
            <a:pPr>
              <a:lnSpc>
                <a:spcPct val="100000"/>
              </a:lnSpc>
            </a:pPr>
            <a:r>
              <a:rPr sz="4000" b="1">
                <a:solidFill>
                  <a:srgbClr val="F4F4F4"/>
                </a:solidFill>
                <a:latin typeface="Arial"/>
              </a:rPr>
              <a:t>The One-Camera System</a:t>
            </a:r>
          </a:p>
        </p:txBody>
      </p:sp>
      <p:sp>
        <p:nvSpPr>
          <p:cNvPr id="5" name="TextBox 4"/>
          <p:cNvSpPr txBox="1"/>
          <p:nvPr/>
        </p:nvSpPr>
        <p:spPr>
          <a:xfrm>
            <a:off x="548640" y="6126480"/>
            <a:ext cx="5486400" cy="365760"/>
          </a:xfrm>
          <a:prstGeom prst="rect">
            <a:avLst/>
          </a:prstGeom>
          <a:noFill/>
        </p:spPr>
        <p:txBody>
          <a:bodyPr wrap="square">
            <a:spAutoFit/>
          </a:bodyPr>
          <a:lstStyle/>
          <a:p>
            <a:pPr>
              <a:lnSpc>
                <a:spcPct val="100000"/>
              </a:lnSpc>
            </a:pPr>
            <a:r>
              <a:rPr sz="1300" b="0">
                <a:solidFill>
                  <a:srgbClr val="6A6A6A"/>
                </a:solidFill>
                <a:latin typeface="Menlo"/>
              </a:rPr>
              <a:t>BY DANTE SISOFO</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09 · MAIN TEACHING</a:t>
            </a:r>
          </a:p>
        </p:txBody>
      </p:sp>
      <p:pic>
        <p:nvPicPr>
          <p:cNvPr id="4" name="Picture 3" descr="19-R003336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P Mode Is Professional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 mode and AV mode keep you in the moment</a:t>
            </a:r>
          </a:p>
          <a:p>
            <a:pPr>
              <a:lnSpc>
                <a:spcPct val="125000"/>
              </a:lnSpc>
            </a:pPr>
            <a:r>
              <a:rPr sz="1700" b="0">
                <a:solidFill>
                  <a:srgbClr val="9A9A9A"/>
                </a:solidFill>
                <a:latin typeface="Arial"/>
              </a:rPr>
              <a:t>—  Snap focus handles the timing</a:t>
            </a:r>
          </a:p>
          <a:p>
            <a:pPr>
              <a:lnSpc>
                <a:spcPct val="125000"/>
              </a:lnSpc>
            </a:pPr>
            <a:r>
              <a:rPr sz="1700" b="0">
                <a:solidFill>
                  <a:srgbClr val="9A9A9A"/>
                </a:solidFill>
                <a:latin typeface="Arial"/>
              </a:rPr>
              <a:t>—  Manual mode is not a badge of honor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10 · MAIN TEACHING</a:t>
            </a:r>
          </a:p>
        </p:txBody>
      </p:sp>
      <p:pic>
        <p:nvPicPr>
          <p:cNvPr id="4" name="Picture 3" descr="190-R001128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Small JPEG Is the Future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Small JPEG: fast imports, zero backlog</a:t>
            </a:r>
          </a:p>
          <a:p>
            <a:pPr>
              <a:lnSpc>
                <a:spcPct val="125000"/>
              </a:lnSpc>
            </a:pPr>
            <a:r>
              <a:rPr sz="1700" b="0">
                <a:solidFill>
                  <a:srgbClr val="9A9A9A"/>
                </a:solidFill>
                <a:latin typeface="Arial"/>
              </a:rPr>
              <a:t>—  RAW files create paralysis, not quality</a:t>
            </a:r>
          </a:p>
          <a:p>
            <a:pPr>
              <a:lnSpc>
                <a:spcPct val="125000"/>
              </a:lnSpc>
            </a:pPr>
            <a:r>
              <a:rPr sz="1700" b="0">
                <a:solidFill>
                  <a:srgbClr val="9A9A9A"/>
                </a:solidFill>
                <a:latin typeface="Arial"/>
              </a:rPr>
              <a:t>—  AI upscaling removes the last excuse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11 · MAIN TEACHING</a:t>
            </a:r>
          </a:p>
        </p:txBody>
      </p:sp>
      <p:pic>
        <p:nvPicPr>
          <p:cNvPr id="4" name="Picture 3" descr="1-R0040198.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High-Contrast Black and White Built In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the aesthetic in-camera, once</a:t>
            </a:r>
          </a:p>
          <a:p>
            <a:pPr>
              <a:lnSpc>
                <a:spcPct val="125000"/>
              </a:lnSpc>
            </a:pPr>
            <a:r>
              <a:rPr sz="1700" b="0">
                <a:solidFill>
                  <a:srgbClr val="9A9A9A"/>
                </a:solidFill>
                <a:latin typeface="Arial"/>
              </a:rPr>
              <a:t>—  High contrast black and white — locked</a:t>
            </a:r>
          </a:p>
          <a:p>
            <a:pPr>
              <a:lnSpc>
                <a:spcPct val="125000"/>
              </a:lnSpc>
            </a:pPr>
            <a:r>
              <a:rPr sz="1700" b="0">
                <a:solidFill>
                  <a:srgbClr val="9A9A9A"/>
                </a:solidFill>
                <a:latin typeface="Arial"/>
              </a:rPr>
              <a:t>—  No editing decisions left to make</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12 · MAIN TEACHING</a:t>
            </a:r>
          </a:p>
        </p:txBody>
      </p:sp>
      <p:pic>
        <p:nvPicPr>
          <p:cNvPr id="4" name="Picture 3" descr="192-R001116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Flow Through Repetition</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Flow is not found in inspiration</a:t>
            </a:r>
          </a:p>
          <a:p>
            <a:pPr>
              <a:lnSpc>
                <a:spcPct val="125000"/>
              </a:lnSpc>
            </a:pPr>
            <a:r>
              <a:rPr sz="1700" b="0">
                <a:solidFill>
                  <a:srgbClr val="9A9A9A"/>
                </a:solidFill>
                <a:latin typeface="Arial"/>
              </a:rPr>
              <a:t>—  It's found through repetition and commitment</a:t>
            </a:r>
          </a:p>
          <a:p>
            <a:pPr>
              <a:lnSpc>
                <a:spcPct val="125000"/>
              </a:lnSpc>
            </a:pPr>
            <a:r>
              <a:rPr sz="1700" b="0">
                <a:solidFill>
                  <a:srgbClr val="9A9A9A"/>
                </a:solidFill>
                <a:latin typeface="Arial"/>
              </a:rPr>
              <a:t>—  The system becomes automatic over time</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13 · MAIN TEACHING</a:t>
            </a:r>
          </a:p>
        </p:txBody>
      </p:sp>
      <p:pic>
        <p:nvPicPr>
          <p:cNvPr id="4" name="Picture 3" descr="197-R013732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Commit for a Year, Not a Week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is a long game</a:t>
            </a:r>
          </a:p>
          <a:p>
            <a:pPr>
              <a:lnSpc>
                <a:spcPct val="125000"/>
              </a:lnSpc>
            </a:pPr>
            <a:r>
              <a:rPr sz="1700" b="0">
                <a:solidFill>
                  <a:srgbClr val="9A9A9A"/>
                </a:solidFill>
                <a:latin typeface="Arial"/>
              </a:rPr>
              <a:t>—  Commit for a full year minimum</a:t>
            </a:r>
          </a:p>
          <a:p>
            <a:pPr>
              <a:lnSpc>
                <a:spcPct val="125000"/>
              </a:lnSpc>
            </a:pPr>
            <a:r>
              <a:rPr sz="1700" b="0">
                <a:solidFill>
                  <a:srgbClr val="9A9A9A"/>
                </a:solidFill>
                <a:latin typeface="Arial"/>
              </a:rPr>
              <a:t>—  Time plus consistency equals inevitability</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14 · MAIN TEACHING</a:t>
            </a:r>
          </a:p>
        </p:txBody>
      </p:sp>
      <p:pic>
        <p:nvPicPr>
          <p:cNvPr id="4" name="Picture 3" descr="32-R0058804.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System Under Pressure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Unfamiliar place, no preparation, system already installed</a:t>
            </a:r>
          </a:p>
          <a:p>
            <a:pPr>
              <a:lnSpc>
                <a:spcPct val="125000"/>
              </a:lnSpc>
            </a:pPr>
            <a:r>
              <a:rPr sz="1700" b="0">
                <a:solidFill>
                  <a:srgbClr val="9A9A9A"/>
                </a:solidFill>
                <a:latin typeface="Arial"/>
              </a:rPr>
              <a:t>—  Camera in pocket, ready from the moment you arrive</a:t>
            </a:r>
          </a:p>
          <a:p>
            <a:pPr>
              <a:lnSpc>
                <a:spcPct val="125000"/>
              </a:lnSpc>
            </a:pPr>
            <a:r>
              <a:rPr sz="1700" b="0">
                <a:solidFill>
                  <a:srgbClr val="9A9A9A"/>
                </a:solidFill>
                <a:latin typeface="Arial"/>
              </a:rPr>
              <a:t>—  Settings locked — never touched again</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15 · MAIN TEACHING</a:t>
            </a:r>
          </a:p>
        </p:txBody>
      </p:sp>
      <p:pic>
        <p:nvPicPr>
          <p:cNvPr id="4" name="Picture 3" descr="339-R0120503.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No Warm-Up Period Needed</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When the camera is always ready, there's no warm-up period</a:t>
            </a:r>
          </a:p>
          <a:p>
            <a:pPr>
              <a:lnSpc>
                <a:spcPct val="125000"/>
              </a:lnSpc>
            </a:pPr>
            <a:r>
              <a:rPr sz="1700" b="0">
                <a:solidFill>
                  <a:srgbClr val="9A9A9A"/>
                </a:solidFill>
                <a:latin typeface="Arial"/>
              </a:rPr>
              <a:t>—  The small, overlooked things become subjects — texture, reflection, light</a:t>
            </a:r>
          </a:p>
          <a:p>
            <a:pPr>
              <a:lnSpc>
                <a:spcPct val="125000"/>
              </a:lnSpc>
            </a:pPr>
            <a:r>
              <a:rPr sz="1700" b="0">
                <a:solidFill>
                  <a:srgbClr val="9A9A9A"/>
                </a:solidFill>
                <a:latin typeface="Arial"/>
              </a:rPr>
              <a:t>—  Not hunting. Responding. Present.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16 · MAIN TEACHING</a:t>
            </a:r>
          </a:p>
        </p:txBody>
      </p:sp>
      <p:pic>
        <p:nvPicPr>
          <p:cNvPr id="4" name="Picture 3" descr="344-R011794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Volume Unlocks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Shooting in the hundreds and thousands is a path, not a symptom</a:t>
            </a:r>
          </a:p>
          <a:p>
            <a:pPr>
              <a:lnSpc>
                <a:spcPct val="125000"/>
              </a:lnSpc>
            </a:pPr>
            <a:r>
              <a:rPr sz="1700" b="0">
                <a:solidFill>
                  <a:srgbClr val="9A9A9A"/>
                </a:solidFill>
                <a:latin typeface="Arial"/>
              </a:rPr>
              <a:t>—  Volume is not waste — it's how instinct gets built</a:t>
            </a:r>
          </a:p>
          <a:p>
            <a:pPr>
              <a:lnSpc>
                <a:spcPct val="125000"/>
              </a:lnSpc>
            </a:pPr>
            <a:r>
              <a:rPr sz="1700" b="0">
                <a:solidFill>
                  <a:srgbClr val="9A9A9A"/>
                </a:solidFill>
                <a:latin typeface="Arial"/>
              </a:rPr>
              <a:t>—  When you stop thinking, the camera disappears</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17 · PRACTICAL APPLICATION</a:t>
            </a:r>
          </a:p>
        </p:txBody>
      </p:sp>
      <p:pic>
        <p:nvPicPr>
          <p:cNvPr id="4" name="Picture 3" descr="346-R0117402.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Set It Up Today, Don't Touch It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Set up your Ricoh GR exactly as instructed</a:t>
            </a:r>
          </a:p>
          <a:p>
            <a:pPr>
              <a:lnSpc>
                <a:spcPct val="125000"/>
              </a:lnSpc>
            </a:pPr>
            <a:r>
              <a:rPr sz="1700" b="0">
                <a:solidFill>
                  <a:srgbClr val="9A9A9A"/>
                </a:solidFill>
                <a:latin typeface="Arial"/>
              </a:rPr>
              <a:t>—  Do not customize while installing</a:t>
            </a:r>
          </a:p>
          <a:p>
            <a:pPr>
              <a:lnSpc>
                <a:spcPct val="125000"/>
              </a:lnSpc>
            </a:pPr>
            <a:r>
              <a:rPr sz="1700" b="0">
                <a:solidFill>
                  <a:srgbClr val="9A9A9A"/>
                </a:solidFill>
                <a:latin typeface="Arial"/>
              </a:rPr>
              <a:t>—  Trust the system — partial adoption creates partial results</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18 · PRACTICAL APPLICATION</a:t>
            </a:r>
          </a:p>
        </p:txBody>
      </p:sp>
      <p:pic>
        <p:nvPicPr>
          <p:cNvPr id="4" name="Picture 3" descr="356-R0113272.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Go for Your First System Walk</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Go outside with the camera set and ready</a:t>
            </a:r>
          </a:p>
          <a:p>
            <a:pPr>
              <a:lnSpc>
                <a:spcPct val="125000"/>
              </a:lnSpc>
            </a:pPr>
            <a:r>
              <a:rPr sz="1700" b="0">
                <a:solidFill>
                  <a:srgbClr val="9A9A9A"/>
                </a:solidFill>
                <a:latin typeface="Arial"/>
              </a:rPr>
              <a:t>—  Raise it. Point. Press the shutter.</a:t>
            </a:r>
          </a:p>
          <a:p>
            <a:pPr>
              <a:lnSpc>
                <a:spcPct val="125000"/>
              </a:lnSpc>
            </a:pPr>
            <a:r>
              <a:rPr sz="1700" b="0">
                <a:solidFill>
                  <a:srgbClr val="9A9A9A"/>
                </a:solidFill>
                <a:latin typeface="Arial"/>
              </a:rPr>
              <a:t>—  Goal: 100 photographs, zero judgment</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01 · CORE IDEA</a:t>
            </a:r>
          </a:p>
        </p:txBody>
      </p:sp>
      <p:pic>
        <p:nvPicPr>
          <p:cNvPr id="4" name="Picture 3" descr="915-R004031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Camera Changes Everything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one lens, one commitment</a:t>
            </a:r>
          </a:p>
          <a:p>
            <a:pPr>
              <a:lnSpc>
                <a:spcPct val="125000"/>
              </a:lnSpc>
            </a:pPr>
            <a:r>
              <a:rPr sz="1700" b="0">
                <a:solidFill>
                  <a:srgbClr val="9A9A9A"/>
                </a:solidFill>
                <a:latin typeface="Arial"/>
              </a:rPr>
              <a:t>—  Simplicity is not limitation — it's liberation</a:t>
            </a:r>
          </a:p>
          <a:p>
            <a:pPr>
              <a:lnSpc>
                <a:spcPct val="125000"/>
              </a:lnSpc>
            </a:pPr>
            <a:r>
              <a:rPr sz="1700" b="0">
                <a:solidFill>
                  <a:srgbClr val="9A9A9A"/>
                </a:solidFill>
                <a:latin typeface="Arial"/>
              </a:rPr>
              <a:t>—  The system only works when fully adopted</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19 · PRACTICAL APPLICATION</a:t>
            </a:r>
          </a:p>
        </p:txBody>
      </p:sp>
      <p:pic>
        <p:nvPicPr>
          <p:cNvPr id="4" name="Picture 3" descr="395-R0097549.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Import Same Day, Every Day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Import the same day — no backlog</a:t>
            </a:r>
          </a:p>
          <a:p>
            <a:pPr>
              <a:lnSpc>
                <a:spcPct val="125000"/>
              </a:lnSpc>
            </a:pPr>
            <a:r>
              <a:rPr sz="1700" b="0">
                <a:solidFill>
                  <a:srgbClr val="9A9A9A"/>
                </a:solidFill>
                <a:latin typeface="Arial"/>
              </a:rPr>
              <a:t>—  Cull same day, publish same day</a:t>
            </a:r>
          </a:p>
          <a:p>
            <a:pPr>
              <a:lnSpc>
                <a:spcPct val="125000"/>
              </a:lnSpc>
            </a:pPr>
            <a:r>
              <a:rPr sz="1700" b="0">
                <a:solidFill>
                  <a:srgbClr val="9A9A9A"/>
                </a:solidFill>
                <a:latin typeface="Arial"/>
              </a:rPr>
              <a:t>—  The workflow is frictionless by design</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20 · COMMON MISTAKES</a:t>
            </a:r>
          </a:p>
        </p:txBody>
      </p:sp>
      <p:pic>
        <p:nvPicPr>
          <p:cNvPr id="4" name="Picture 3" descr="409-R009312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Customizing While Installing</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Tweaking the system before trusting it</a:t>
            </a:r>
          </a:p>
          <a:p>
            <a:pPr>
              <a:lnSpc>
                <a:spcPct val="125000"/>
              </a:lnSpc>
            </a:pPr>
            <a:r>
              <a:rPr sz="1700" b="0">
                <a:solidFill>
                  <a:srgbClr val="9A9A9A"/>
                </a:solidFill>
                <a:latin typeface="Arial"/>
              </a:rPr>
              <a:t>—  "Customizing" is just resistance in disguise</a:t>
            </a:r>
          </a:p>
          <a:p>
            <a:pPr>
              <a:lnSpc>
                <a:spcPct val="125000"/>
              </a:lnSpc>
            </a:pPr>
            <a:r>
              <a:rPr sz="1700" b="0">
                <a:solidFill>
                  <a:srgbClr val="9A9A9A"/>
                </a:solidFill>
                <a:latin typeface="Arial"/>
              </a:rPr>
              <a:t>—  Install first, fully — then evaluate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21 · COMMON MISTAKES</a:t>
            </a:r>
          </a:p>
        </p:txBody>
      </p:sp>
      <p:pic>
        <p:nvPicPr>
          <p:cNvPr id="4" name="Picture 3" descr="412-R009242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Mistaking Gear Research for Progress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Hours spent comparing cameras, zero frames made</a:t>
            </a:r>
          </a:p>
          <a:p>
            <a:pPr>
              <a:lnSpc>
                <a:spcPct val="125000"/>
              </a:lnSpc>
            </a:pPr>
            <a:r>
              <a:rPr sz="1700" b="0">
                <a:solidFill>
                  <a:srgbClr val="9A9A9A"/>
                </a:solidFill>
                <a:latin typeface="Arial"/>
              </a:rPr>
              <a:t>—  Gear research feels productive — it isn't</a:t>
            </a:r>
          </a:p>
          <a:p>
            <a:pPr>
              <a:lnSpc>
                <a:spcPct val="125000"/>
              </a:lnSpc>
            </a:pPr>
            <a:r>
              <a:rPr sz="1700" b="0">
                <a:solidFill>
                  <a:srgbClr val="9A9A9A"/>
                </a:solidFill>
                <a:latin typeface="Arial"/>
              </a:rPr>
              <a:t>—  The camera you have, fully committed to, beats any upgrade</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22 · RELATIONSHIP TO PREVIOUS</a:t>
            </a:r>
          </a:p>
        </p:txBody>
      </p:sp>
      <p:pic>
        <p:nvPicPr>
          <p:cNvPr id="4" name="Picture 3" descr="61-R0049587.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Building on the FLUX Workflow</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Lesson 041 established the daily shooting rhythm</a:t>
            </a:r>
          </a:p>
          <a:p>
            <a:pPr>
              <a:lnSpc>
                <a:spcPct val="125000"/>
              </a:lnSpc>
            </a:pPr>
            <a:r>
              <a:rPr sz="1700" b="0">
                <a:solidFill>
                  <a:srgbClr val="9A9A9A"/>
                </a:solidFill>
                <a:latin typeface="Arial"/>
              </a:rPr>
              <a:t>—  The one-camera system is what makes that rhythm stick</a:t>
            </a:r>
          </a:p>
          <a:p>
            <a:pPr>
              <a:lnSpc>
                <a:spcPct val="125000"/>
              </a:lnSpc>
            </a:pPr>
            <a:r>
              <a:rPr sz="1700" b="0">
                <a:solidFill>
                  <a:srgbClr val="9A9A9A"/>
                </a:solidFill>
                <a:latin typeface="Arial"/>
              </a:rPr>
              <a:t>—  Consistency of gear enables consistency of practice</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23 · SUMMARY / TAKEAWAY</a:t>
            </a:r>
          </a:p>
        </p:txBody>
      </p:sp>
      <p:pic>
        <p:nvPicPr>
          <p:cNvPr id="4" name="Picture 3" descr="50-R0053021.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One Camera. One Commitment. No Excuses.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One camera. One focal length. One file type.</a:t>
            </a:r>
          </a:p>
          <a:p>
            <a:pPr>
              <a:lnSpc>
                <a:spcPct val="125000"/>
              </a:lnSpc>
            </a:pPr>
            <a:r>
              <a:rPr sz="1700" b="0">
                <a:solidFill>
                  <a:srgbClr val="9A9A9A"/>
                </a:solidFill>
                <a:latin typeface="Arial"/>
              </a:rPr>
              <a:t>—  Set it once, trust it fully, commit for a year</a:t>
            </a:r>
          </a:p>
          <a:p>
            <a:pPr>
              <a:lnSpc>
                <a:spcPct val="125000"/>
              </a:lnSpc>
            </a:pPr>
            <a:r>
              <a:rPr sz="1700" b="0">
                <a:solidFill>
                  <a:srgbClr val="9A9A9A"/>
                </a:solidFill>
                <a:latin typeface="Arial"/>
              </a:rPr>
              <a:t>—  The system installed is freedom found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02 · LEARNING OBJECTIVE</a:t>
            </a:r>
          </a:p>
        </p:txBody>
      </p:sp>
      <p:pic>
        <p:nvPicPr>
          <p:cNvPr id="4" name="Picture 3" descr="932-R0038759.JPG.jpg"/>
          <p:cNvPicPr>
            <a:picLocks noChangeAspect="1"/>
          </p:cNvPicPr>
          <p:nvPr/>
        </p:nvPicPr>
        <p:blipFill>
          <a:blip r:embed="rId2"/>
          <a:stretch>
            <a:fillRect/>
          </a:stretch>
        </p:blipFill>
        <p:spPr>
          <a:xfrm>
            <a:off x="533400" y="1268546"/>
            <a:ext cx="6769100" cy="4511406"/>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What You'll Walk Away With</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Why one camera beats any multi-camera setup</a:t>
            </a:r>
          </a:p>
          <a:p>
            <a:pPr>
              <a:lnSpc>
                <a:spcPct val="125000"/>
              </a:lnSpc>
            </a:pPr>
            <a:r>
              <a:rPr sz="1700" b="0">
                <a:solidFill>
                  <a:srgbClr val="9A9A9A"/>
                </a:solidFill>
                <a:latin typeface="Arial"/>
              </a:rPr>
              <a:t>—  How commitment builds intuition over time</a:t>
            </a:r>
          </a:p>
          <a:p>
            <a:pPr>
              <a:lnSpc>
                <a:spcPct val="125000"/>
              </a:lnSpc>
            </a:pPr>
            <a:r>
              <a:rPr sz="1700" b="0">
                <a:solidFill>
                  <a:srgbClr val="9A9A9A"/>
                </a:solidFill>
                <a:latin typeface="Arial"/>
              </a:rPr>
              <a:t>—  The exact logic behind the FLUX gear philosophy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03 · WHY THIS MATTERS</a:t>
            </a:r>
          </a:p>
        </p:txBody>
      </p:sp>
      <p:pic>
        <p:nvPicPr>
          <p:cNvPr id="4" name="Picture 3" descr="955-R0036628.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Switching Kills Instinct</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Switching lenses interrupts your intuition</a:t>
            </a:r>
          </a:p>
          <a:p>
            <a:pPr>
              <a:lnSpc>
                <a:spcPct val="125000"/>
              </a:lnSpc>
            </a:pPr>
            <a:r>
              <a:rPr sz="1700" b="0">
                <a:solidFill>
                  <a:srgbClr val="9A9A9A"/>
                </a:solidFill>
                <a:latin typeface="Arial"/>
              </a:rPr>
              <a:t>—  Your body never learns where to stand</a:t>
            </a:r>
          </a:p>
          <a:p>
            <a:pPr>
              <a:lnSpc>
                <a:spcPct val="125000"/>
              </a:lnSpc>
            </a:pPr>
            <a:r>
              <a:rPr sz="1700" b="0">
                <a:solidFill>
                  <a:srgbClr val="9A9A9A"/>
                </a:solidFill>
                <a:latin typeface="Arial"/>
              </a:rPr>
              <a:t>—  Inconsistency creates thinking — thinking creates friction</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04 · WHY THIS MATTERS</a:t>
            </a:r>
          </a:p>
        </p:txBody>
      </p:sp>
      <p:pic>
        <p:nvPicPr>
          <p:cNvPr id="4" name="Picture 3" descr="956-R0036617.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Friction Is the Real Enemy</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Multiple lenses. RAW backlog. Decision fatigue.</a:t>
            </a:r>
          </a:p>
          <a:p>
            <a:pPr>
              <a:lnSpc>
                <a:spcPct val="125000"/>
              </a:lnSpc>
            </a:pPr>
            <a:r>
              <a:rPr sz="1700" b="0">
                <a:solidFill>
                  <a:srgbClr val="9A9A9A"/>
                </a:solidFill>
                <a:latin typeface="Arial"/>
              </a:rPr>
              <a:t>—  Friction compounds — it burns photographers out</a:t>
            </a:r>
          </a:p>
          <a:p>
            <a:pPr>
              <a:lnSpc>
                <a:spcPct val="125000"/>
              </a:lnSpc>
            </a:pPr>
            <a:r>
              <a:rPr sz="1700" b="0">
                <a:solidFill>
                  <a:srgbClr val="9A9A9A"/>
                </a:solidFill>
                <a:latin typeface="Arial"/>
              </a:rPr>
              <a:t>—  Remove friction and the practice survives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05 · MAIN TEACHING</a:t>
            </a:r>
          </a:p>
        </p:txBody>
      </p:sp>
      <p:pic>
        <p:nvPicPr>
          <p:cNvPr id="4" name="Picture 3" descr="154-R0019595.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The Ricoh GR: Closest Thing to No Camera</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Pocketable. Discreet. Always with you.</a:t>
            </a:r>
          </a:p>
          <a:p>
            <a:pPr>
              <a:lnSpc>
                <a:spcPct val="125000"/>
              </a:lnSpc>
            </a:pPr>
            <a:r>
              <a:rPr sz="1700" b="0">
                <a:solidFill>
                  <a:srgbClr val="9A9A9A"/>
                </a:solidFill>
                <a:latin typeface="Arial"/>
              </a:rPr>
              <a:t>—  Lens is fixed — no swapping, no debating</a:t>
            </a:r>
          </a:p>
          <a:p>
            <a:pPr>
              <a:lnSpc>
                <a:spcPct val="125000"/>
              </a:lnSpc>
            </a:pPr>
            <a:r>
              <a:rPr sz="1700" b="0">
                <a:solidFill>
                  <a:srgbClr val="9A9A9A"/>
                </a:solidFill>
                <a:latin typeface="Arial"/>
              </a:rPr>
              <a:t>—  It becomes an extension of your body</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06 · MAIN TEACHING</a:t>
            </a:r>
          </a:p>
        </p:txBody>
      </p:sp>
      <p:pic>
        <p:nvPicPr>
          <p:cNvPr id="4" name="Picture 3" descr="159-R001768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Focal Length Doesn't Matter (Commitment Does)</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focal length is almost irrelevant</a:t>
            </a:r>
          </a:p>
          <a:p>
            <a:pPr>
              <a:lnSpc>
                <a:spcPct val="125000"/>
              </a:lnSpc>
            </a:pPr>
            <a:r>
              <a:rPr sz="1700" b="0">
                <a:solidFill>
                  <a:srgbClr val="9A9A9A"/>
                </a:solidFill>
                <a:latin typeface="Arial"/>
              </a:rPr>
              <a:t>—  What matters: pick one and stay with it</a:t>
            </a:r>
          </a:p>
          <a:p>
            <a:pPr>
              <a:lnSpc>
                <a:spcPct val="125000"/>
              </a:lnSpc>
            </a:pPr>
            <a:r>
              <a:rPr sz="1700" b="0">
                <a:solidFill>
                  <a:srgbClr val="9A9A9A"/>
                </a:solidFill>
                <a:latin typeface="Arial"/>
              </a:rPr>
              <a:t>—  Consistency is what sharpens intuition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07 · MAIN TEACHING</a:t>
            </a:r>
          </a:p>
        </p:txBody>
      </p:sp>
      <p:pic>
        <p:nvPicPr>
          <p:cNvPr id="4" name="Picture 3" descr="172-R0015710.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Composition Is Physical, Not Mental</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Street photography is a physical discipline</a:t>
            </a:r>
          </a:p>
          <a:p>
            <a:pPr>
              <a:lnSpc>
                <a:spcPct val="125000"/>
              </a:lnSpc>
            </a:pPr>
            <a:r>
              <a:rPr sz="1700" b="0">
                <a:solidFill>
                  <a:srgbClr val="9A9A9A"/>
                </a:solidFill>
                <a:latin typeface="Arial"/>
              </a:rPr>
              <a:t>—  Your body positions itself relative to the moment</a:t>
            </a:r>
          </a:p>
          <a:p>
            <a:pPr>
              <a:lnSpc>
                <a:spcPct val="125000"/>
              </a:lnSpc>
            </a:pPr>
            <a:r>
              <a:rPr sz="1700" b="0">
                <a:solidFill>
                  <a:srgbClr val="9A9A9A"/>
                </a:solidFill>
                <a:latin typeface="Arial"/>
              </a:rPr>
              <a:t>—  When you press the shutter, the composition is already made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A0A0A"/>
        </a:solidFill>
        <a:effectLst/>
      </p:bgPr>
    </p:bg>
    <p:spTree>
      <p:nvGrpSpPr>
        <p:cNvPr id="1" name=""/>
        <p:cNvGrpSpPr/>
        <p:nvPr/>
      </p:nvGrpSpPr>
      <p:grpSpPr/>
      <p:sp>
        <p:nvSpPr>
          <p:cNvPr id="2" name="TextBox 1"/>
          <p:cNvSpPr txBox="1"/>
          <p:nvPr/>
        </p:nvSpPr>
        <p:spPr>
          <a:xfrm>
            <a:off x="530352" y="530352"/>
            <a:ext cx="3657600" cy="365760"/>
          </a:xfrm>
          <a:prstGeom prst="rect">
            <a:avLst/>
          </a:prstGeom>
          <a:noFill/>
        </p:spPr>
        <p:txBody>
          <a:bodyPr wrap="square">
            <a:spAutoFit/>
          </a:bodyPr>
          <a:lstStyle/>
          <a:p>
            <a:pPr>
              <a:lnSpc>
                <a:spcPct val="100000"/>
              </a:lnSpc>
            </a:pPr>
            <a:r>
              <a:rPr sz="1200" b="0">
                <a:solidFill>
                  <a:srgbClr val="9A9A9A"/>
                </a:solidFill>
                <a:latin typeface="Menlo"/>
              </a:rPr>
              <a:t>FLUX ACADEMY</a:t>
            </a:r>
          </a:p>
        </p:txBody>
      </p:sp>
      <p:sp>
        <p:nvSpPr>
          <p:cNvPr id="3" name="TextBox 2"/>
          <p:cNvSpPr txBox="1"/>
          <p:nvPr/>
        </p:nvSpPr>
        <p:spPr>
          <a:xfrm>
            <a:off x="7863840" y="530352"/>
            <a:ext cx="3840480" cy="365760"/>
          </a:xfrm>
          <a:prstGeom prst="rect">
            <a:avLst/>
          </a:prstGeom>
          <a:noFill/>
        </p:spPr>
        <p:txBody>
          <a:bodyPr wrap="square">
            <a:spAutoFit/>
          </a:bodyPr>
          <a:lstStyle/>
          <a:p>
            <a:pPr>
              <a:lnSpc>
                <a:spcPct val="100000"/>
              </a:lnSpc>
            </a:pPr>
            <a:r>
              <a:rPr sz="1100" b="0">
                <a:solidFill>
                  <a:srgbClr val="6A6A6A"/>
                </a:solidFill>
                <a:latin typeface="Menlo"/>
              </a:rPr>
              <a:t>BEAT 08 · MAIN TEACHING</a:t>
            </a:r>
          </a:p>
        </p:txBody>
      </p:sp>
      <p:pic>
        <p:nvPicPr>
          <p:cNvPr id="4" name="Picture 3" descr="175-R0015543.JPG.jpg"/>
          <p:cNvPicPr>
            <a:picLocks noChangeAspect="1"/>
          </p:cNvPicPr>
          <p:nvPr/>
        </p:nvPicPr>
        <p:blipFill>
          <a:blip r:embed="rId2"/>
          <a:stretch>
            <a:fillRect/>
          </a:stretch>
        </p:blipFill>
        <p:spPr>
          <a:xfrm>
            <a:off x="2288596" y="1079500"/>
            <a:ext cx="3258707" cy="4889500"/>
          </a:xfrm>
          <a:prstGeom prst="rect">
            <a:avLst/>
          </a:prstGeom>
          <a:ln w="11430">
            <a:solidFill>
              <a:srgbClr val="F4F4F4"/>
            </a:solidFill>
          </a:ln>
        </p:spPr>
      </p:pic>
      <p:sp>
        <p:nvSpPr>
          <p:cNvPr id="5" name="TextBox 4"/>
          <p:cNvSpPr txBox="1"/>
          <p:nvPr/>
        </p:nvSpPr>
        <p:spPr>
          <a:xfrm>
            <a:off x="7810499" y="1234440"/>
            <a:ext cx="3848099" cy="1828800"/>
          </a:xfrm>
          <a:prstGeom prst="rect">
            <a:avLst/>
          </a:prstGeom>
          <a:noFill/>
        </p:spPr>
        <p:txBody>
          <a:bodyPr wrap="square">
            <a:spAutoFit/>
          </a:bodyPr>
          <a:lstStyle/>
          <a:p>
            <a:pPr>
              <a:lnSpc>
                <a:spcPct val="100000"/>
              </a:lnSpc>
            </a:pPr>
            <a:r>
              <a:rPr sz="3000" b="1">
                <a:solidFill>
                  <a:srgbClr val="F4F4F4"/>
                </a:solidFill>
                <a:latin typeface="Arial"/>
              </a:rPr>
              <a:t>Make the Camera Your Slave</a:t>
            </a:r>
          </a:p>
        </p:txBody>
      </p:sp>
      <p:sp>
        <p:nvSpPr>
          <p:cNvPr id="6" name="TextBox 5"/>
          <p:cNvSpPr txBox="1"/>
          <p:nvPr/>
        </p:nvSpPr>
        <p:spPr>
          <a:xfrm>
            <a:off x="7810499" y="3108960"/>
            <a:ext cx="3848099" cy="2926080"/>
          </a:xfrm>
          <a:prstGeom prst="rect">
            <a:avLst/>
          </a:prstGeom>
          <a:noFill/>
        </p:spPr>
        <p:txBody>
          <a:bodyPr wrap="square">
            <a:spAutoFit/>
          </a:bodyPr>
          <a:lstStyle/>
          <a:p>
            <a:pPr>
              <a:lnSpc>
                <a:spcPct val="125000"/>
              </a:lnSpc>
            </a:pPr>
            <a:r>
              <a:rPr sz="1700" b="0">
                <a:solidFill>
                  <a:srgbClr val="9A9A9A"/>
                </a:solidFill>
                <a:latin typeface="Arial"/>
              </a:rPr>
              <a:t>—  The camera should serve you, not slow you down</a:t>
            </a:r>
          </a:p>
          <a:p>
            <a:pPr>
              <a:lnSpc>
                <a:spcPct val="125000"/>
              </a:lnSpc>
            </a:pPr>
            <a:r>
              <a:rPr sz="1700" b="0">
                <a:solidFill>
                  <a:srgbClr val="9A9A9A"/>
                </a:solidFill>
                <a:latin typeface="Arial"/>
              </a:rPr>
              <a:t>—  No excuse not to press the shutter</a:t>
            </a:r>
          </a:p>
          <a:p>
            <a:pPr>
              <a:lnSpc>
                <a:spcPct val="125000"/>
              </a:lnSpc>
            </a:pPr>
            <a:r>
              <a:rPr sz="1700" b="0">
                <a:solidFill>
                  <a:srgbClr val="9A9A9A"/>
                </a:solidFill>
                <a:latin typeface="Arial"/>
              </a:rPr>
              <a:t>—  Flow comes when gear disappears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