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deep on light — not as a technical setting on your camera, but as the first instinct that pulls you toward a scene. Before you think about subject, before you think about composition, one thing should move your feet: you see the light, and you go to it. That's where every strong frame begins.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lesson inside the lesson: go where you love. The best light rarely arrives on a schedule you can plan for — the unexpected fog, the freak storm sky, the one evening the whole street lights up. You can't manufacture those moments. But you can be standing there when they happen, and you'll be standing there if you keep returning to the places that genuinely pull at you. Follow your inner curiosity, follow your inner desire, put yourself in position — and the magic finds you.</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Rain is not a reason to stay home — it's atmosphere handed to you for free. Wet pavement turns into a mirror, throwing color and light back up into the frame. People cluster and huddle under shelter, which packs a scene with gesture and emotion. And when you're squeezed under an awning yourself, that tight space forces compositions you'd never construct on a dry, easy day — leading lines pulling back into the street, figures pressed close, texture everywhere. You don't need perfect light. You need to be out there, in every condition, ready.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a dense city, golden hour doesn't only come straight from the sun — it bounces off glass towers and reflective facades and pools in the street below. Find where that reflected light lands, place yourself at a choke point where people funnel through, lock in your backdrop, and wait. The payoff is the split-light moment: a subject enters and one side of the face catches the light while the other drops into shadow. That contrast is the photograph. Light plus patience equals layers — you build the stage, the light dresses it, and the moment walks 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Train yourself to see the shadow before you see the subject. Light and shadow should be the first thing your eye lands on, because shadow is a compositional element in its own right — it draws lines across the ground, it hides what you want hidden, and it reveals the one detail you want revealed. And it's precise: a shift of a step or a drop of a few inches changes what the light picks out. Move until the light catches exactly the thing that matters — an eye, a hand, a face — and lets the rest fall dark. You don't always plan these alignments; intuition puts you in the right spot, and the light makes them visible.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the light is overhead — a stormy, dramatic sky that turns an entire scene into a set you can't walk past. When that light hands you a stage, the work becomes alignment: recognizing the possibility and then moving your body until the pieces lock. Watch for the bullseye — a moment when a near subject lines up perfectly inside a shape further back, a head sitting inside a circle, a figure framed by an arch. You can't find that standing still; you find it by physically repositioning inch by inch. Recognize the light, recognize the stage, then move until it clicks.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thread running through everything so far: light shows you the possibility, but your body finds the frame. Seeing the light is only half the work. Drop lower. Shift left. Step closer. Move until the light separates your subjects, clears your background, and the composition locks. Light is not passive and neither are you — it demands a physical response every single time. The photographers who get the frame are the ones who keep moving after they've seen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practical things you can do is return to the same location again and again. The first visit you're a stranger fumbling with the light. By the fifth, people recognize you, they let you get closer, and — most importantly — you know exactly how the light moves across that place hour by hour. You can anticipate it. You can be standing in the right spot before it even arrives. You learn a location's light by spending time there, not by showing up once. Pick a few spots and wear them 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assignment: pick one location — somewhere you already love — and go at golden hour three days in a row. Don't force a photo. Study how the light falls differently each day. Where does it hit the wall? Where does it create shadow? Let the light show you the stage. By day three, you'll know exactly where to stand.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this week, go out in one condition you'd normally skip. Rain. Fog. Deep overcast. Leave the house anyway. Notice how the mood shifts — the reflections on the wet pavement, the way fog flattens the background and isolates your subject. Challenging light doesn't ruin photographs. It changes what kind of photograph you make. That's the whole lesson.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waiting for perfect light. People only leave the house at golden hour, and only when the sky cooperates. But fog, rain, flat overcast, even harsh midday sun — all of it has power. I've made some of my strongest photographs in the rain with no umbrella. Be out there. The light you're waiting for is never as important as the moment you'd miss by staying home.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how light functions as both the trigger and the structure of a photograph. You'll know how to use it to find your stage, separate your subjects, and create layered complexity — and you'll have a clear practice you can apply every time you step outside.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mistake: you see the light but you don't move. You notice a beautiful fall of shadow or a golden patch on a wall, you raise the camera — and you shoot from exactly where you're standing. That's half the work. The other half is moving your body until the light does exactly what you need it to do. One more step. One lower angle. Don't stop until the frame locks.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034 we went deep on gesture and timing — how to read a body in motion and press the shutter at the right moment. Now we're adding the layer underneath all of that: light is the stage that makes the gesture readable. A great gesture in flat, dead light disappears. Put it in golden hour, or fog, or dramatic shadow — and it lives. These two ideas work together.</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036 we take on the full architecture of composition — foreground, middle ground, background all working together in a single frame. Today's light work sets that up perfectly: light is what separates the planes and makes each layer readable. Next lesson we learn how to organize what the light reveals. Stay with it — the full picture is coming together.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It all starts the same way: you see the light, and you move toward it. Not toward a subject, not toward a composition — toward the light. It shows you the stage. Then you plant your feet, adjust your body, and wait for life to walk in. That's the whole practice condensed. Follow the light. Move until the frame locks. Then press the shutter. Catch you in the next one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most people only shoot when the light is "perfect." But some of my most powerful photographs came from fog, rain, and stormy skies. Light isn't just sunshine — it's atmosphere, mood, and energy. Learn to read all of it, and you never have a reason to stay home.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deeper reason this matters: light doesn't just look good — it tells you exactly where to stand. When I find a beam, a shadow, a golden patch on a wall, that's the stage. I plant myself there and wait for life to walk in. Light is your co-director.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hour after sunrise and the hour before sunset are a gift, because the light comes in low and warm and turns ordinary surfaces alive. A flat wall becomes a glowing backdrop. Long shadows stretch across the ground and start moving as people pass. When you find a surface like that catching golden light, you've found a stage — and it's a stage before anyone even steps onto it. So don't plan the composition first. Follow the light to that surface, plant yourself, and let the scene fill in. That's always the first move.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light gives you the stage, but people give you the photograph — so once you've found the light, close the distance. Approach openly. Tell them honestly what you're doing; being a student, being curious, being sincere is reason enough to ask. That openness is what lets you get close, and physical proximity carries emotional proximity — the nearer you stand, the more the viewer feels they're inside the moment with you. You can even let your own shadow fall into the frame as a foreground element. Light pulls you in; humanity fills it out.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habit worth building: pick where you shoot by the light, not by the subject. Some places just glow at certain hours — an open western sky, water throwing the sun back at you, a wall that catches the last warm hour. When you know a spot lights up like that, keep going back to it. Don't arrive with a specific shot in your head. Follow the light and trust that it will hand you something worth photographing. Show up where the light lives, again and again, and it will.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 light is right, it does the hardest compositional job for you — it separates your layers. A clean, glowing sky is the simplest example: place a near subject low in the frame and let that lit sky hold the upper half, and suddenly the front element sits crisply against an uncluttered background. Add a second subject deeper in and the light keeps them apart too — each plane readable because the light is doing the separating. You're not fighting a busy background anymore. Get the light right and the layers hold themselves.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 all light is golden, and some of the most atmospheric light shows up when the weather turns. Fog and mist are light — they scatter it, soften it, and wrap a scene in mood. Distant lights bloom and reflect off wet surfaces; the background falls away into a soft wash that isolates whatever's near you. When the atmosphere is doing that much work, your job is to stay out of its way: compose back to front, anchor on a strong distant shape, and let the mist do what it does. Mood and atmosphere become the whole photograph.</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IV — Light</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39-R0028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Atmospheric Light Sets Mood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all light is golden — fog and mist are light too</a:t>
            </a:r>
          </a:p>
          <a:p>
            <a:pPr>
              <a:lnSpc>
                <a:spcPct val="125000"/>
              </a:lnSpc>
            </a:pPr>
            <a:r>
              <a:rPr sz="1700" b="0">
                <a:solidFill>
                  <a:srgbClr val="9A9A9A"/>
                </a:solidFill>
                <a:latin typeface="Arial"/>
              </a:rPr>
              <a:t>—  Mist scatters light, softens the background, and drips everything in mood</a:t>
            </a:r>
          </a:p>
          <a:p>
            <a:pPr>
              <a:lnSpc>
                <a:spcPct val="125000"/>
              </a:lnSpc>
            </a:pPr>
            <a:r>
              <a:rPr sz="1700" b="0">
                <a:solidFill>
                  <a:srgbClr val="9A9A9A"/>
                </a:solidFill>
                <a:latin typeface="Arial"/>
              </a:rPr>
              <a:t>—  When the atmosphere is doing the work, compose back to front and let it breathe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40-R00269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Your Inner Desire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to the places you genuinely love — you'll be there when the light turns</a:t>
            </a:r>
          </a:p>
          <a:p>
            <a:pPr>
              <a:lnSpc>
                <a:spcPct val="125000"/>
              </a:lnSpc>
            </a:pPr>
            <a:r>
              <a:rPr sz="1700" b="0">
                <a:solidFill>
                  <a:srgbClr val="9A9A9A"/>
                </a:solidFill>
                <a:latin typeface="Arial"/>
              </a:rPr>
              <a:t>—  Curiosity and desire put you in position; you can't schedule magic</a:t>
            </a:r>
          </a:p>
          <a:p>
            <a:pPr>
              <a:lnSpc>
                <a:spcPct val="125000"/>
              </a:lnSpc>
            </a:pPr>
            <a:r>
              <a:rPr sz="1700" b="0">
                <a:solidFill>
                  <a:srgbClr val="9A9A9A"/>
                </a:solidFill>
                <a:latin typeface="Arial"/>
              </a:rPr>
              <a:t>—  The magic finds people who keep showing up</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16-R009084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Every Condition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Rain isn't a problem to wait out — it's atmosphere and drama</a:t>
            </a:r>
          </a:p>
          <a:p>
            <a:pPr>
              <a:lnSpc>
                <a:spcPct val="125000"/>
              </a:lnSpc>
            </a:pPr>
            <a:r>
              <a:rPr sz="1700" b="0">
                <a:solidFill>
                  <a:srgbClr val="9A9A9A"/>
                </a:solidFill>
                <a:latin typeface="Arial"/>
              </a:rPr>
              <a:t>—  Wet streets throw reflections; people huddle and cluster under cover</a:t>
            </a:r>
          </a:p>
          <a:p>
            <a:pPr>
              <a:lnSpc>
                <a:spcPct val="125000"/>
              </a:lnSpc>
            </a:pPr>
            <a:r>
              <a:rPr sz="1700" b="0">
                <a:solidFill>
                  <a:srgbClr val="9A9A9A"/>
                </a:solidFill>
                <a:latin typeface="Arial"/>
              </a:rPr>
              <a:t>—  Being out in bad weather forces tight, layered compositions you'd never plan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748-R00854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Choke Point Strategy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where reflected light pools — glass and towers bounce golden hour into the street</a:t>
            </a:r>
          </a:p>
          <a:p>
            <a:pPr>
              <a:lnSpc>
                <a:spcPct val="125000"/>
              </a:lnSpc>
            </a:pPr>
            <a:r>
              <a:rPr sz="1700" b="0">
                <a:solidFill>
                  <a:srgbClr val="9A9A9A"/>
                </a:solidFill>
                <a:latin typeface="Arial"/>
              </a:rPr>
              <a:t>—  Lock your backdrop at a choke point and wait for people to enter it</a:t>
            </a:r>
          </a:p>
          <a:p>
            <a:pPr>
              <a:lnSpc>
                <a:spcPct val="125000"/>
              </a:lnSpc>
            </a:pPr>
            <a:r>
              <a:rPr sz="1700" b="0">
                <a:solidFill>
                  <a:srgbClr val="9A9A9A"/>
                </a:solidFill>
                <a:latin typeface="Arial"/>
              </a:rPr>
              <a:t>—  Half a face in light, half in shadow is a decisive moment worth waiting for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66-R0082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Shadow as the First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Look for the shadow before you look for the subject</a:t>
            </a:r>
          </a:p>
          <a:p>
            <a:pPr>
              <a:lnSpc>
                <a:spcPct val="125000"/>
              </a:lnSpc>
            </a:pPr>
            <a:r>
              <a:rPr sz="1700" b="0">
                <a:solidFill>
                  <a:srgbClr val="9A9A9A"/>
                </a:solidFill>
                <a:latin typeface="Arial"/>
              </a:rPr>
              <a:t>—  Shadow is a compositional element — it draws lines, hides, reveals</a:t>
            </a:r>
          </a:p>
          <a:p>
            <a:pPr>
              <a:lnSpc>
                <a:spcPct val="125000"/>
              </a:lnSpc>
            </a:pPr>
            <a:r>
              <a:rPr sz="1700" b="0">
                <a:solidFill>
                  <a:srgbClr val="9A9A9A"/>
                </a:solidFill>
                <a:latin typeface="Arial"/>
              </a:rPr>
              <a:t>—  Small position shifts let light reveal exactly the detail you want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77-R00200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Dramatic Sky Is a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Stormy, dramatic light overhead turns a whole scene into a set you can't walk past</a:t>
            </a:r>
          </a:p>
          <a:p>
            <a:pPr>
              <a:lnSpc>
                <a:spcPct val="125000"/>
              </a:lnSpc>
            </a:pPr>
            <a:r>
              <a:rPr sz="1700" b="0">
                <a:solidFill>
                  <a:srgbClr val="9A9A9A"/>
                </a:solidFill>
                <a:latin typeface="Arial"/>
              </a:rPr>
              <a:t>—  Once the light hands you the stage, move until foreground and background align</a:t>
            </a:r>
          </a:p>
          <a:p>
            <a:pPr>
              <a:lnSpc>
                <a:spcPct val="125000"/>
              </a:lnSpc>
            </a:pPr>
            <a:r>
              <a:rPr sz="1700" b="0">
                <a:solidFill>
                  <a:srgbClr val="9A9A9A"/>
                </a:solidFill>
                <a:latin typeface="Arial"/>
              </a:rPr>
              <a:t>—  Line a near subject up inside a background shape — a bullseye you find only by repositioning</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771-R00486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Demands Physical Response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physical: drop lower, shift position, align the pieces</a:t>
            </a:r>
          </a:p>
          <a:p>
            <a:pPr>
              <a:lnSpc>
                <a:spcPct val="125000"/>
              </a:lnSpc>
            </a:pPr>
            <a:r>
              <a:rPr sz="1700" b="0">
                <a:solidFill>
                  <a:srgbClr val="9A9A9A"/>
                </a:solidFill>
                <a:latin typeface="Arial"/>
              </a:rPr>
              <a:t>—  Light shows you the possibility; your body finds the frame</a:t>
            </a:r>
          </a:p>
          <a:p>
            <a:pPr>
              <a:lnSpc>
                <a:spcPct val="125000"/>
              </a:lnSpc>
            </a:pPr>
            <a:r>
              <a:rPr sz="1700" b="0">
                <a:solidFill>
                  <a:srgbClr val="9A9A9A"/>
                </a:solidFill>
                <a:latin typeface="Arial"/>
              </a:rPr>
              <a:t>—  Moving to the light is the whole practice condensed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98-R0031728 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Same Location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same place over and over — light is learnable</a:t>
            </a:r>
          </a:p>
          <a:p>
            <a:pPr>
              <a:lnSpc>
                <a:spcPct val="125000"/>
              </a:lnSpc>
            </a:pPr>
            <a:r>
              <a:rPr sz="1700" b="0">
                <a:solidFill>
                  <a:srgbClr val="9A9A9A"/>
                </a:solidFill>
                <a:latin typeface="Arial"/>
              </a:rPr>
              <a:t>—  Comfort leads to access; access leads to closer, better moments</a:t>
            </a:r>
          </a:p>
          <a:p>
            <a:pPr>
              <a:lnSpc>
                <a:spcPct val="125000"/>
              </a:lnSpc>
            </a:pPr>
            <a:r>
              <a:rPr sz="1700" b="0">
                <a:solidFill>
                  <a:srgbClr val="9A9A9A"/>
                </a:solidFill>
                <a:latin typeface="Arial"/>
              </a:rPr>
              <a:t>—  Each visit you chip away, get more comfortable, get more anticipatory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160-R00173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Chase Golden Hour With Intention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location you love and go at golden hour three days running</a:t>
            </a:r>
          </a:p>
          <a:p>
            <a:pPr>
              <a:lnSpc>
                <a:spcPct val="125000"/>
              </a:lnSpc>
            </a:pPr>
            <a:r>
              <a:rPr sz="1700" b="0">
                <a:solidFill>
                  <a:srgbClr val="9A9A9A"/>
                </a:solidFill>
                <a:latin typeface="Arial"/>
              </a:rPr>
              <a:t>—  Study how the light changes your stage each day</a:t>
            </a:r>
          </a:p>
          <a:p>
            <a:pPr>
              <a:lnSpc>
                <a:spcPct val="125000"/>
              </a:lnSpc>
            </a:pPr>
            <a:r>
              <a:rPr sz="1700" b="0">
                <a:solidFill>
                  <a:srgbClr val="9A9A9A"/>
                </a:solidFill>
                <a:latin typeface="Arial"/>
              </a:rPr>
              <a:t>—  Let the light tell you where to plant your feet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174-R00139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One Challenging Condition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in rain, fog, or heavy overcast this week</a:t>
            </a:r>
          </a:p>
          <a:p>
            <a:pPr>
              <a:lnSpc>
                <a:spcPct val="125000"/>
              </a:lnSpc>
            </a:pPr>
            <a:r>
              <a:rPr sz="1700" b="0">
                <a:solidFill>
                  <a:srgbClr val="9A9A9A"/>
                </a:solidFill>
                <a:latin typeface="Arial"/>
              </a:rPr>
              <a:t>—  No excuses about imperfect light</a:t>
            </a:r>
          </a:p>
          <a:p>
            <a:pPr>
              <a:lnSpc>
                <a:spcPct val="125000"/>
              </a:lnSpc>
            </a:pPr>
            <a:r>
              <a:rPr sz="1700" b="0">
                <a:solidFill>
                  <a:srgbClr val="9A9A9A"/>
                </a:solidFill>
                <a:latin typeface="Arial"/>
              </a:rPr>
              <a:t>—  Mood and atmosphere replace golden tones — use them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313-R01767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Is the First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the first thing to gravitate toward</a:t>
            </a:r>
          </a:p>
          <a:p>
            <a:pPr>
              <a:lnSpc>
                <a:spcPct val="125000"/>
              </a:lnSpc>
            </a:pPr>
            <a:r>
              <a:rPr sz="1700" b="0">
                <a:solidFill>
                  <a:srgbClr val="9A9A9A"/>
                </a:solidFill>
                <a:latin typeface="Arial"/>
              </a:rPr>
              <a:t>—  Not just pretty — it structures the entire frame</a:t>
            </a:r>
          </a:p>
          <a:p>
            <a:pPr>
              <a:lnSpc>
                <a:spcPct val="125000"/>
              </a:lnSpc>
            </a:pPr>
            <a:r>
              <a:rPr sz="1700" b="0">
                <a:solidFill>
                  <a:srgbClr val="9A9A9A"/>
                </a:solidFill>
                <a:latin typeface="Arial"/>
              </a:rPr>
              <a:t>—  The move that begins every strong frame: see the light, go to it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179-R00071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Waiting for Perfect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people stay home when the light isn't golden</a:t>
            </a:r>
          </a:p>
          <a:p>
            <a:pPr>
              <a:lnSpc>
                <a:spcPct val="125000"/>
              </a:lnSpc>
            </a:pPr>
            <a:r>
              <a:rPr sz="1700" b="0">
                <a:solidFill>
                  <a:srgbClr val="9A9A9A"/>
                </a:solidFill>
                <a:latin typeface="Arial"/>
              </a:rPr>
              <a:t>—  Fog, rain, shade, and even harsh midday sun all have photographic power</a:t>
            </a:r>
          </a:p>
          <a:p>
            <a:pPr>
              <a:lnSpc>
                <a:spcPct val="125000"/>
              </a:lnSpc>
            </a:pPr>
            <a:r>
              <a:rPr sz="1700" b="0">
                <a:solidFill>
                  <a:srgbClr val="9A9A9A"/>
                </a:solidFill>
                <a:latin typeface="Arial"/>
              </a:rPr>
              <a:t>—  "You don't need perfect light to make a great photo"</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359-R01132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Seeing Light but Not Moving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Noticing light isn't enough — you have to physically respond</a:t>
            </a:r>
          </a:p>
          <a:p>
            <a:pPr>
              <a:lnSpc>
                <a:spcPct val="125000"/>
              </a:lnSpc>
            </a:pPr>
            <a:r>
              <a:rPr sz="1700" b="0">
                <a:solidFill>
                  <a:srgbClr val="9A9A9A"/>
                </a:solidFill>
                <a:latin typeface="Arial"/>
              </a:rPr>
              <a:t>—  Most photographers stop too soon</a:t>
            </a:r>
          </a:p>
          <a:p>
            <a:pPr>
              <a:lnSpc>
                <a:spcPct val="125000"/>
              </a:lnSpc>
            </a:pPr>
            <a:r>
              <a:rPr sz="1700" b="0">
                <a:solidFill>
                  <a:srgbClr val="9A9A9A"/>
                </a:solidFill>
                <a:latin typeface="Arial"/>
              </a:rPr>
              <a:t>—  One more step, one lower angle, one shift left can save the frame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367-R01102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Gesture and Timing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034 covered gesture and timing as the core of the decisive moment</a:t>
            </a:r>
          </a:p>
          <a:p>
            <a:pPr>
              <a:lnSpc>
                <a:spcPct val="125000"/>
              </a:lnSpc>
            </a:pPr>
            <a:r>
              <a:rPr sz="1700" b="0">
                <a:solidFill>
                  <a:srgbClr val="9A9A9A"/>
                </a:solidFill>
                <a:latin typeface="Arial"/>
              </a:rPr>
              <a:t>—  Now light becomes the stage that holds the gesture</a:t>
            </a:r>
          </a:p>
          <a:p>
            <a:pPr>
              <a:lnSpc>
                <a:spcPct val="125000"/>
              </a:lnSpc>
            </a:pPr>
            <a:r>
              <a:rPr sz="1700" b="0">
                <a:solidFill>
                  <a:srgbClr val="9A9A9A"/>
                </a:solidFill>
                <a:latin typeface="Arial"/>
              </a:rPr>
              <a:t>—  This lesson adds the environmental layer underneath everything before it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369-R01089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Setting Up Composition and Layering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036 takes on composition and layering — the full visual architecture</a:t>
            </a:r>
          </a:p>
          <a:p>
            <a:pPr>
              <a:lnSpc>
                <a:spcPct val="125000"/>
              </a:lnSpc>
            </a:pPr>
            <a:r>
              <a:rPr sz="1700" b="0">
                <a:solidFill>
                  <a:srgbClr val="9A9A9A"/>
                </a:solidFill>
                <a:latin typeface="Arial"/>
              </a:rPr>
              <a:t>—  Light separates planes; composition organizes them</a:t>
            </a:r>
          </a:p>
          <a:p>
            <a:pPr>
              <a:lnSpc>
                <a:spcPct val="125000"/>
              </a:lnSpc>
            </a:pPr>
            <a:r>
              <a:rPr sz="1700" b="0">
                <a:solidFill>
                  <a:srgbClr val="9A9A9A"/>
                </a:solidFill>
                <a:latin typeface="Arial"/>
              </a:rPr>
              <a:t>—  The next lesson builds that architecture on the foundation laid here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378-R01052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the Light, Then Move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the first instinct — follow it before anything else</a:t>
            </a:r>
          </a:p>
          <a:p>
            <a:pPr>
              <a:lnSpc>
                <a:spcPct val="125000"/>
              </a:lnSpc>
            </a:pPr>
            <a:r>
              <a:rPr sz="1700" b="0">
                <a:solidFill>
                  <a:srgbClr val="9A9A9A"/>
                </a:solidFill>
                <a:latin typeface="Arial"/>
              </a:rPr>
              <a:t>—  It structures your stage, separates your subjects, creates your mood</a:t>
            </a:r>
          </a:p>
          <a:p>
            <a:pPr>
              <a:lnSpc>
                <a:spcPct val="125000"/>
              </a:lnSpc>
            </a:pPr>
            <a:r>
              <a:rPr sz="1700" b="0">
                <a:solidFill>
                  <a:srgbClr val="9A9A9A"/>
                </a:solidFill>
                <a:latin typeface="Arial"/>
              </a:rPr>
              <a:t>—  Follow the light, plant your body, wait for life to walk in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826-R00460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read light before anything else</a:t>
            </a:r>
          </a:p>
          <a:p>
            <a:pPr>
              <a:lnSpc>
                <a:spcPct val="125000"/>
              </a:lnSpc>
            </a:pPr>
            <a:r>
              <a:rPr sz="1700" b="0">
                <a:solidFill>
                  <a:srgbClr val="9A9A9A"/>
                </a:solidFill>
                <a:latin typeface="Arial"/>
              </a:rPr>
              <a:t>—  Why golden hour is a reliable anchor for your practice</a:t>
            </a:r>
          </a:p>
          <a:p>
            <a:pPr>
              <a:lnSpc>
                <a:spcPct val="125000"/>
              </a:lnSpc>
            </a:pPr>
            <a:r>
              <a:rPr sz="1700" b="0">
                <a:solidFill>
                  <a:srgbClr val="9A9A9A"/>
                </a:solidFill>
                <a:latin typeface="Arial"/>
              </a:rPr>
              <a:t>—  How to let light structure foreground, middle ground, and background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870-R00442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Bad Light Doesn't Mean No Photo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only shoot golden hour</a:t>
            </a:r>
          </a:p>
          <a:p>
            <a:pPr>
              <a:lnSpc>
                <a:spcPct val="125000"/>
              </a:lnSpc>
            </a:pPr>
            <a:r>
              <a:rPr sz="1700" b="0">
                <a:solidFill>
                  <a:srgbClr val="9A9A9A"/>
                </a:solidFill>
                <a:latin typeface="Arial"/>
              </a:rPr>
              <a:t>—  Rain, fog, shade, and overcast all carry power</a:t>
            </a:r>
          </a:p>
          <a:p>
            <a:pPr>
              <a:lnSpc>
                <a:spcPct val="125000"/>
              </a:lnSpc>
            </a:pPr>
            <a:r>
              <a:rPr sz="1700" b="0">
                <a:solidFill>
                  <a:srgbClr val="9A9A9A"/>
                </a:solidFill>
                <a:latin typeface="Arial"/>
              </a:rPr>
              <a:t>—  Light conditions shape mood — all of them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891-R00430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Tells You Where to Stand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reveals your stage</a:t>
            </a:r>
          </a:p>
          <a:p>
            <a:pPr>
              <a:lnSpc>
                <a:spcPct val="125000"/>
              </a:lnSpc>
            </a:pPr>
            <a:r>
              <a:rPr sz="1700" b="0">
                <a:solidFill>
                  <a:srgbClr val="9A9A9A"/>
                </a:solidFill>
                <a:latin typeface="Arial"/>
              </a:rPr>
              <a:t>—  It tells you where to plant your body</a:t>
            </a:r>
          </a:p>
          <a:p>
            <a:pPr>
              <a:lnSpc>
                <a:spcPct val="125000"/>
              </a:lnSpc>
            </a:pPr>
            <a:r>
              <a:rPr sz="1700" b="0">
                <a:solidFill>
                  <a:srgbClr val="9A9A9A"/>
                </a:solidFill>
                <a:latin typeface="Arial"/>
              </a:rPr>
              <a:t>—  The frame builds itself once you find the source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03-R00415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Golden Hour Is a Ready-Made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low, warm light of the golden hour turns ordinary surfaces alive</a:t>
            </a:r>
          </a:p>
          <a:p>
            <a:pPr>
              <a:lnSpc>
                <a:spcPct val="125000"/>
              </a:lnSpc>
            </a:pPr>
            <a:r>
              <a:rPr sz="1700" b="0">
                <a:solidFill>
                  <a:srgbClr val="9A9A9A"/>
                </a:solidFill>
                <a:latin typeface="Arial"/>
              </a:rPr>
              <a:t>—  A lit wall with shadows moving across it is a stage before anyone acts on it</a:t>
            </a:r>
          </a:p>
          <a:p>
            <a:pPr>
              <a:lnSpc>
                <a:spcPct val="125000"/>
              </a:lnSpc>
            </a:pPr>
            <a:r>
              <a:rPr sz="1700" b="0">
                <a:solidFill>
                  <a:srgbClr val="9A9A9A"/>
                </a:solidFill>
                <a:latin typeface="Arial"/>
              </a:rPr>
              <a:t>—  Follow the light to the surface first, then let the scene fill it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905-R00740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Pulls You In, Humanity Fills It Out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Once the light hands you a stage, close the physical distance</a:t>
            </a:r>
          </a:p>
          <a:p>
            <a:pPr>
              <a:lnSpc>
                <a:spcPct val="125000"/>
              </a:lnSpc>
            </a:pPr>
            <a:r>
              <a:rPr sz="1700" b="0">
                <a:solidFill>
                  <a:srgbClr val="9A9A9A"/>
                </a:solidFill>
                <a:latin typeface="Arial"/>
              </a:rPr>
              <a:t>—  Approach openly and honestly — being a student is a real reason to ask</a:t>
            </a:r>
          </a:p>
          <a:p>
            <a:pPr>
              <a:lnSpc>
                <a:spcPct val="125000"/>
              </a:lnSpc>
            </a:pPr>
            <a:r>
              <a:rPr sz="1700" b="0">
                <a:solidFill>
                  <a:srgbClr val="9A9A9A"/>
                </a:solidFill>
                <a:latin typeface="Arial"/>
              </a:rPr>
              <a:t>—  Emotional proximity mirrors physical proximity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55-R00503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Gravitate Toward Where the Light Lives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locations for their light, not for their subject</a:t>
            </a:r>
          </a:p>
          <a:p>
            <a:pPr>
              <a:lnSpc>
                <a:spcPct val="125000"/>
              </a:lnSpc>
            </a:pPr>
            <a:r>
              <a:rPr sz="1700" b="0">
                <a:solidFill>
                  <a:srgbClr val="9A9A9A"/>
                </a:solidFill>
                <a:latin typeface="Arial"/>
              </a:rPr>
              <a:t>—  Some places simply glow at certain hours — an open sky, water, a west-facing wall</a:t>
            </a:r>
          </a:p>
          <a:p>
            <a:pPr>
              <a:lnSpc>
                <a:spcPct val="125000"/>
              </a:lnSpc>
            </a:pPr>
            <a:r>
              <a:rPr sz="1700" b="0">
                <a:solidFill>
                  <a:srgbClr val="9A9A9A"/>
                </a:solidFill>
                <a:latin typeface="Arial"/>
              </a:rPr>
              <a:t>—  Trust the light to show you something; don't arrive with a shot in mind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81-R00936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Separates the Layers For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clean, glowing sky is a backdrop that makes everything in front of it read</a:t>
            </a:r>
          </a:p>
          <a:p>
            <a:pPr>
              <a:lnSpc>
                <a:spcPct val="125000"/>
              </a:lnSpc>
            </a:pPr>
            <a:r>
              <a:rPr sz="1700" b="0">
                <a:solidFill>
                  <a:srgbClr val="9A9A9A"/>
                </a:solidFill>
                <a:latin typeface="Arial"/>
              </a:rPr>
              <a:t>—  Place your near subject low; let the lit sky hold the upper frame</a:t>
            </a:r>
          </a:p>
          <a:p>
            <a:pPr>
              <a:lnSpc>
                <a:spcPct val="125000"/>
              </a:lnSpc>
            </a:pPr>
            <a:r>
              <a:rPr sz="1700" b="0">
                <a:solidFill>
                  <a:srgbClr val="9A9A9A"/>
                </a:solidFill>
                <a:latin typeface="Arial"/>
              </a:rPr>
              <a:t>—  When the light is right, foreground, middle, and back all stay readable at once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