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Let's talk about the harshest, most unforgiving light you'll ever shoot in — and why it's actually your greatest creative ally. Hard light and high contrast aren't obstacles. They are the tool. Master this and you'll turn the most ordinary street corner into something cinematic, mysterious, and alive.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a composition in hard light by working back to front. Start with the background — a lit wall, a bright far plane, whatever anchors the deep space. Then the midground — a patch where sharp shadow cuts across stone or pavement. Then the foreground — you wait for a person to walk into the light and complete the visual puzzle. Layers don't come from cramming things in. They come from positioning yourself so the hard light does the layering for you.</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Under harsh midday sun there's no softness, no forgiveness — and that's exactly what you want. When someone turns toward you with half their face swallowed by shadow, the contrast between that deep black and the bright highlights on the skin makes the frame jump. The shadow isn't a problem to fill in. It's the story. What's partially hidden is just as powerful as what's revealed — the viewer leans in to complete what the darkness withholds.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me challenge you on this: sometimes the shadow is the subject. Picture long shadows falling across a wall at golden hour — you can let people become shadows only, their forms implied, their faces gone. Now the image is about mystery and implication, not literal documentation. What you withhold can be more powerful than what you show.</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isn't new. Caravaggio mastered it four centuries ago — chiaroscuro, the dramatic interplay of light and dark. A single hard beam isolates the figure while everything else surrenders to darkness. The technique works because human perception is wired to follow the brightest thing in the frame. We're using the same principle, just on the streets instead of in a studio.</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Color can compete for attention. High-contrast black and white strips everything back to pure form — light, shadow, shape, and emotion. I shoot with contrast cranked high in-camera on the Ricoh GR, committed to that look from the moment I press the button. It's not post-processing as a fix. It's a creative decision made in the field. Strip down to the essentials and the essential things get stronger.</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whole game in three things: where you stand, when you click, and where the subject is in relation to you. That's all you control. Light, gesture, expression, movement — chaos. So you position your body so people walk from shadow into light, you stand your ground, and you surrender to what comes. The photograph finds you when you're in the right place.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most practical habits: revisit the same location over time. Pick a spot near you — a waterfront, a plaza, a tower — and go back again and again, at different times of day. The location doesn't change — the light does. Repetition sharpens your ability to predict where a beam will fall, where the shadows will grow long, when the contrast will be at its most brutal and beautiful.</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first assignment: find one patch of hard light in your city — a gap between buildings, a doorway, a station entrance. Stand in it. Don't wander. Let people walk through the light and practice timing your click to the exact moment they step into the beam. You'll be amazed how much you see when you stop chasing and start waiting.</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assignment: go out and shoot an entire session underexposed by one stop, spot-metering on the highlights. Commit to it for the whole session — don't second-guess mid-street. Let the shadows crush. Let the unnecessary details disappear. Review the frames at home and notice what survived. What survived is what matters. That's your photograph.</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assignment: make at least five frames where the shadow is the subject — no literal person required, just their shadow, their implied presence. A shadow of a hand. A silhouette on a wall. Long shadows crossing pavement. Study how mystery and implication change the emotional impact compared to a straightforward documentary shot.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working system for shooting in harsh, high-contrast light — how to read it, how to position yourself inside it, and how to expose so the shadows do exactly what you want them to do. This isn't theory. This is what I actually do in the field every single day.</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 see: people wait for golden hour and write off midday as bad light. Hard midday sun isn't bad light — it's different light with a different kind of power. The contrast is extreme. The shadows are sharp. That's not a problem to wait out. That's an invitation to get low, find a choke point, and make something dramatic. Stop hiding from it.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flip side: don't use contrast as a trick. Crushing everything to black looks cool for about ten frames, and then it's just noise. High contrast must serve the story — it should isolate something that deserves to be isolated, deepen a mood that's already there, reveal a mystery that's worth revealing. If there's nothing inside the light, the contrast is just decoration.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030 gave us the foundation — how light and composition work together, how to read a scene and use light to guide the eye. This lesson takes that same foundation and pushes it to the extreme. Hard light and high contrast are what happen when you apply everything from Lesson 030 at maximum intensity. The principles are the same; the stakes are higher.</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Hard light is not bad light — it's your most powerful light. Expose for the highlights. Underexpose by one stop. Find a choke point. Stand still and let the world move through your frame. Let the shadows crush everything that doesn't matter, and let the light reveal what does. The mystery lives in what the darkness swallows. Now get out there, find the harshest light you can, and make something dramatic.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when the light is flat and even, your photograph is flat and even. There's no mystery, no pull, no reason for the eye to move. Contrast is what gives a frame its structure — its bones. Shadow is the negative space that makes the lit subject pop. Without it, you've got a document. With it, you've got a photograph.</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this goes deeper than aesthetics. Photography is literally "drawing with light" — phos, light, grafia, drawing. We are creating instant sketches of light. If you don't understand how light behaves, you don't fully understand the medium you're working in. This lesson is about going deeper into the raw material of everything we make.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 is hard light, technically? It's a small, direct light source — the midday sun overhead, a shaft of light cutting through a gap in buildings. The smaller and more direct the source, the sharper the shadow edge, the more brutal the contrast. And that brutality is exactly what creates tension, drama, and a cinematic feel in the frame.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foundational exposure move in hard light: expose for the highlights. Let the shadows fall away to black. Use spot metering on the brightest area that matters to you — a face, a hand, a patch of pavement — and let the rest of the frame go dark. You're not losing information. You're building mystery. Crush the shadows on purpose.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take it one step further — I underexpose by one stop. This deepens the shadows even more, crushes the unnecessary details, and gives me a frame where only what matters is lit. Think about backlight over water: underexpose by a stop and moving shapes become dramatic silhouettes against a bright sky, while everything in the murky low tones disappears entirely. Clean. Focused. Alive.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my most practical field strategies: find a choke point inside a patch of hard light — a busy station entrance, a gap between buildings, a doorway where foot traffic funnels. Stand still and let the world move around you. People step from shadow into a single shaft of sunlight — and all you have to do is time the click. You stop chasing. You position yourself and let the light do the selecting.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thing hard light does that your eye can't. When someone steps into a narrow beam, it doesn't light them evenly — it carves them. A triangular sliver might cross only the lips, leaving the rest of the face in total shadow. You don't consciously see that in the split second it happens; the camera does. That's the gift of a small, direct source: it isolates fragments you'd never have chosen on purpose. You can't plan those slivers. You can only stand where the beam falls and be ready when a subject walks into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6 · LIGHT &amp; BLACK-AND-WHITE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High Contrast &amp; Hard Light</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991-R00665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Reveals What the Eye Misses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hard beam carves the face into lit slivers and deep shadow</a:t>
            </a:r>
          </a:p>
          <a:p>
            <a:pPr>
              <a:lnSpc>
                <a:spcPct val="125000"/>
              </a:lnSpc>
            </a:pPr>
            <a:r>
              <a:rPr sz="1700" b="0">
                <a:solidFill>
                  <a:srgbClr val="9A9A9A"/>
                </a:solidFill>
                <a:latin typeface="Arial"/>
              </a:rPr>
              <a:t>—  What gets revealed can be a fragment — a mouth, an eye, a hand</a:t>
            </a:r>
          </a:p>
          <a:p>
            <a:pPr>
              <a:lnSpc>
                <a:spcPct val="125000"/>
              </a:lnSpc>
            </a:pPr>
            <a:r>
              <a:rPr sz="1700" b="0">
                <a:solidFill>
                  <a:srgbClr val="9A9A9A"/>
                </a:solidFill>
                <a:latin typeface="Arial"/>
              </a:rPr>
              <a:t>—  You can't plan it; you can only be positioned to receive it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702-R009189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Frame Back to Front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Background: a lit landmark or surface holding the far plane</a:t>
            </a:r>
          </a:p>
          <a:p>
            <a:pPr>
              <a:lnSpc>
                <a:spcPct val="125000"/>
              </a:lnSpc>
            </a:pPr>
            <a:r>
              <a:rPr sz="1700" b="0">
                <a:solidFill>
                  <a:srgbClr val="9A9A9A"/>
                </a:solidFill>
                <a:latin typeface="Arial"/>
              </a:rPr>
              <a:t>—  Midground: a patch where hard shadow plays across the ground</a:t>
            </a:r>
          </a:p>
          <a:p>
            <a:pPr>
              <a:lnSpc>
                <a:spcPct val="125000"/>
              </a:lnSpc>
            </a:pPr>
            <a:r>
              <a:rPr sz="1700" b="0">
                <a:solidFill>
                  <a:srgbClr val="9A9A9A"/>
                </a:solidFill>
                <a:latin typeface="Arial"/>
              </a:rPr>
              <a:t>—  Foreground: a person entering the light to complete the puzzle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708-R009114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Obscured Is as Powerful as the Revealed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Harsh midday sun is unforgiving — and that's the point</a:t>
            </a:r>
          </a:p>
          <a:p>
            <a:pPr>
              <a:lnSpc>
                <a:spcPct val="125000"/>
              </a:lnSpc>
            </a:pPr>
            <a:r>
              <a:rPr sz="1700" b="0">
                <a:solidFill>
                  <a:srgbClr val="9A9A9A"/>
                </a:solidFill>
                <a:latin typeface="Arial"/>
              </a:rPr>
              <a:t>—  A face half-swallowed by shadow creates drama and tension</a:t>
            </a:r>
          </a:p>
          <a:p>
            <a:pPr>
              <a:lnSpc>
                <a:spcPct val="125000"/>
              </a:lnSpc>
            </a:pPr>
            <a:r>
              <a:rPr sz="1700" b="0">
                <a:solidFill>
                  <a:srgbClr val="9A9A9A"/>
                </a:solidFill>
                <a:latin typeface="Arial"/>
              </a:rPr>
              <a:t>—  What's partially hidden pulls the viewer in as hard as what's lit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994-R006638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Shadow Is the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Sometimes the shadow is the entire photograph</a:t>
            </a:r>
          </a:p>
          <a:p>
            <a:pPr>
              <a:lnSpc>
                <a:spcPct val="125000"/>
              </a:lnSpc>
            </a:pPr>
            <a:r>
              <a:rPr sz="1700" b="0">
                <a:solidFill>
                  <a:srgbClr val="9A9A9A"/>
                </a:solidFill>
                <a:latin typeface="Arial"/>
              </a:rPr>
              <a:t>—  Shadows tell the story without showing the subject directly</a:t>
            </a:r>
          </a:p>
          <a:p>
            <a:pPr>
              <a:lnSpc>
                <a:spcPct val="125000"/>
              </a:lnSpc>
            </a:pPr>
            <a:r>
              <a:rPr sz="1700" b="0">
                <a:solidFill>
                  <a:srgbClr val="9A9A9A"/>
                </a:solidFill>
                <a:latin typeface="Arial"/>
              </a:rPr>
              <a:t>—  Mystery in what's withheld is more powerful than clarity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176-R00069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Chiaroscuro: Painters Knew This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Caravaggio's chiaroscuro — high contrast to isolate and empower the subject</a:t>
            </a:r>
          </a:p>
          <a:p>
            <a:pPr>
              <a:lnSpc>
                <a:spcPct val="125000"/>
              </a:lnSpc>
            </a:pPr>
            <a:r>
              <a:rPr sz="1700" b="0">
                <a:solidFill>
                  <a:srgbClr val="9A9A9A"/>
                </a:solidFill>
                <a:latin typeface="Arial"/>
              </a:rPr>
              <a:t>—  Light on the subject, darkness swallowing everything else</a:t>
            </a:r>
          </a:p>
          <a:p>
            <a:pPr>
              <a:lnSpc>
                <a:spcPct val="125000"/>
              </a:lnSpc>
            </a:pPr>
            <a:r>
              <a:rPr sz="1700" b="0">
                <a:solidFill>
                  <a:srgbClr val="9A9A9A"/>
                </a:solidFill>
                <a:latin typeface="Arial"/>
              </a:rPr>
              <a:t>—  The technique is 400 years old; it works because humans respond to it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922-R00395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High Contrast Black and White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High-contrast B&amp;W strips away color distraction</a:t>
            </a:r>
          </a:p>
          <a:p>
            <a:pPr>
              <a:lnSpc>
                <a:spcPct val="125000"/>
              </a:lnSpc>
            </a:pPr>
            <a:r>
              <a:rPr sz="1700" b="0">
                <a:solidFill>
                  <a:srgbClr val="9A9A9A"/>
                </a:solidFill>
                <a:latin typeface="Arial"/>
              </a:rPr>
              <a:t>—  What remains is pure form, light, and emotion</a:t>
            </a:r>
          </a:p>
          <a:p>
            <a:pPr>
              <a:lnSpc>
                <a:spcPct val="125000"/>
              </a:lnSpc>
            </a:pPr>
            <a:r>
              <a:rPr sz="1700" b="0">
                <a:solidFill>
                  <a:srgbClr val="9A9A9A"/>
                </a:solidFill>
                <a:latin typeface="Arial"/>
              </a:rPr>
              <a:t>—  Cranked contrast in-camera is a valid creative commitment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38-R00186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 Timing, and Surrender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Three things you control: where you stand, when you click, where the subject is relative to you</a:t>
            </a:r>
          </a:p>
          <a:p>
            <a:pPr>
              <a:lnSpc>
                <a:spcPct val="125000"/>
              </a:lnSpc>
            </a:pPr>
            <a:r>
              <a:rPr sz="1700" b="0">
                <a:solidFill>
                  <a:srgbClr val="9A9A9A"/>
                </a:solidFill>
                <a:latin typeface="Arial"/>
              </a:rPr>
              <a:t>—  Everything else — light, movement, expression — is chaos</a:t>
            </a:r>
          </a:p>
          <a:p>
            <a:pPr>
              <a:lnSpc>
                <a:spcPct val="125000"/>
              </a:lnSpc>
            </a:pPr>
            <a:r>
              <a:rPr sz="1700" b="0">
                <a:solidFill>
                  <a:srgbClr val="9A9A9A"/>
                </a:solidFill>
                <a:latin typeface="Arial"/>
              </a:rPr>
              <a:t>—  Stand in the right place and surrender to what comes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149-R00242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Revisit the Same Location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same spot — study how hard light changes it hour by hour</a:t>
            </a:r>
          </a:p>
          <a:p>
            <a:pPr>
              <a:lnSpc>
                <a:spcPct val="125000"/>
              </a:lnSpc>
            </a:pPr>
            <a:r>
              <a:rPr sz="1700" b="0">
                <a:solidFill>
                  <a:srgbClr val="9A9A9A"/>
                </a:solidFill>
                <a:latin typeface="Arial"/>
              </a:rPr>
              <a:t>—  A mundane tower becomes extraordinary with the right light</a:t>
            </a:r>
          </a:p>
          <a:p>
            <a:pPr>
              <a:lnSpc>
                <a:spcPct val="125000"/>
              </a:lnSpc>
            </a:pPr>
            <a:r>
              <a:rPr sz="1700" b="0">
                <a:solidFill>
                  <a:srgbClr val="9A9A9A"/>
                </a:solidFill>
                <a:latin typeface="Arial"/>
              </a:rPr>
              <a:t>—  Repetition sharpens your ability to read and predict light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722-R00896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a Choke Point, Stand Still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one patch of hard light in your city</a:t>
            </a:r>
          </a:p>
          <a:p>
            <a:pPr>
              <a:lnSpc>
                <a:spcPct val="125000"/>
              </a:lnSpc>
            </a:pPr>
            <a:r>
              <a:rPr sz="1700" b="0">
                <a:solidFill>
                  <a:srgbClr val="9A9A9A"/>
                </a:solidFill>
                <a:latin typeface="Arial"/>
              </a:rPr>
              <a:t>—  Stand in it — don't wander</a:t>
            </a:r>
          </a:p>
          <a:p>
            <a:pPr>
              <a:lnSpc>
                <a:spcPct val="125000"/>
              </a:lnSpc>
            </a:pPr>
            <a:r>
              <a:rPr sz="1700" b="0">
                <a:solidFill>
                  <a:srgbClr val="9A9A9A"/>
                </a:solidFill>
                <a:latin typeface="Arial"/>
              </a:rPr>
              <a:t>—  Let people move through the frame and time your click</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28-R00885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Underexpose and Commit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your camera to underexpose by one stop</a:t>
            </a:r>
          </a:p>
          <a:p>
            <a:pPr>
              <a:lnSpc>
                <a:spcPct val="125000"/>
              </a:lnSpc>
            </a:pPr>
            <a:r>
              <a:rPr sz="1700" b="0">
                <a:solidFill>
                  <a:srgbClr val="9A9A9A"/>
                </a:solidFill>
                <a:latin typeface="Arial"/>
              </a:rPr>
              <a:t>—  Spot-meter on the highlights</a:t>
            </a:r>
          </a:p>
          <a:p>
            <a:pPr>
              <a:lnSpc>
                <a:spcPct val="125000"/>
              </a:lnSpc>
            </a:pPr>
            <a:r>
              <a:rPr sz="1700" b="0">
                <a:solidFill>
                  <a:srgbClr val="9A9A9A"/>
                </a:solidFill>
                <a:latin typeface="Arial"/>
              </a:rPr>
              <a:t>—  Shoot an entire session committed to that look — no backing out mid-street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92-R00391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Hard Light Is Your Sharpest Tool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Hard light isn't a problem to solve — it's a tool to wield</a:t>
            </a:r>
          </a:p>
          <a:p>
            <a:pPr>
              <a:lnSpc>
                <a:spcPct val="125000"/>
              </a:lnSpc>
            </a:pPr>
            <a:r>
              <a:rPr sz="1700" b="0">
                <a:solidFill>
                  <a:srgbClr val="9A9A9A"/>
                </a:solidFill>
                <a:latin typeface="Arial"/>
              </a:rPr>
              <a:t>—  Harsh midday sun creates the strongest shadows, the deepest contrast</a:t>
            </a:r>
          </a:p>
          <a:p>
            <a:pPr>
              <a:lnSpc>
                <a:spcPct val="125000"/>
              </a:lnSpc>
            </a:pPr>
            <a:r>
              <a:rPr sz="1700" b="0">
                <a:solidFill>
                  <a:srgbClr val="9A9A9A"/>
                </a:solidFill>
                <a:latin typeface="Arial"/>
              </a:rPr>
              <a:t>—  Contrast is what separates a flat record from a dramatic photograph</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178-R001479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Shadow as the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a scene where the shadow tells the story</a:t>
            </a:r>
          </a:p>
          <a:p>
            <a:pPr>
              <a:lnSpc>
                <a:spcPct val="125000"/>
              </a:lnSpc>
            </a:pPr>
            <a:r>
              <a:rPr sz="1700" b="0">
                <a:solidFill>
                  <a:srgbClr val="9A9A9A"/>
                </a:solidFill>
                <a:latin typeface="Arial"/>
              </a:rPr>
              <a:t>—  No literal subject needed — let the shadow be the frame</a:t>
            </a:r>
          </a:p>
          <a:p>
            <a:pPr>
              <a:lnSpc>
                <a:spcPct val="125000"/>
              </a:lnSpc>
            </a:pPr>
            <a:r>
              <a:rPr sz="1700" b="0">
                <a:solidFill>
                  <a:srgbClr val="9A9A9A"/>
                </a:solidFill>
                <a:latin typeface="Arial"/>
              </a:rPr>
              <a:t>—  Observe how mystery changes the emotional impact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968-R003544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Fighting Hard Light Instead of Using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photographers wait for "good" light — missing the hard light opportunity</a:t>
            </a:r>
          </a:p>
          <a:p>
            <a:pPr>
              <a:lnSpc>
                <a:spcPct val="125000"/>
              </a:lnSpc>
            </a:pPr>
            <a:r>
              <a:rPr sz="1700" b="0">
                <a:solidFill>
                  <a:srgbClr val="9A9A9A"/>
                </a:solidFill>
                <a:latin typeface="Arial"/>
              </a:rPr>
              <a:t>—  Hard midday sun is not bad light — it's different light with different power</a:t>
            </a:r>
          </a:p>
          <a:p>
            <a:pPr>
              <a:lnSpc>
                <a:spcPct val="125000"/>
              </a:lnSpc>
            </a:pPr>
            <a:r>
              <a:rPr sz="1700" b="0">
                <a:solidFill>
                  <a:srgbClr val="9A9A9A"/>
                </a:solidFill>
                <a:latin typeface="Arial"/>
              </a:rPr>
              <a:t>—  Stop avoiding it; start positioning inside it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75-R004361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Using Contrast as a Gimmick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High contrast for its own sake is empty</a:t>
            </a:r>
          </a:p>
          <a:p>
            <a:pPr>
              <a:lnSpc>
                <a:spcPct val="125000"/>
              </a:lnSpc>
            </a:pPr>
            <a:r>
              <a:rPr sz="1700" b="0">
                <a:solidFill>
                  <a:srgbClr val="9A9A9A"/>
                </a:solidFill>
                <a:latin typeface="Arial"/>
              </a:rPr>
              <a:t>—  Contrast must serve the story, the emotion, the subject</a:t>
            </a:r>
          </a:p>
          <a:p>
            <a:pPr>
              <a:lnSpc>
                <a:spcPct val="125000"/>
              </a:lnSpc>
            </a:pPr>
            <a:r>
              <a:rPr sz="1700" b="0">
                <a:solidFill>
                  <a:srgbClr val="9A9A9A"/>
                </a:solidFill>
                <a:latin typeface="Arial"/>
              </a:rPr>
              <a:t>—  Don't crush shadows to look cool — crush them to reveal what matters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180-R00068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Language of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030 established light as a compositional tool</a:t>
            </a:r>
          </a:p>
          <a:p>
            <a:pPr>
              <a:lnSpc>
                <a:spcPct val="125000"/>
              </a:lnSpc>
            </a:pPr>
            <a:r>
              <a:rPr sz="1700" b="0">
                <a:solidFill>
                  <a:srgbClr val="9A9A9A"/>
                </a:solidFill>
                <a:latin typeface="Arial"/>
              </a:rPr>
              <a:t>—  This lesson takes that foundation into the extreme end of the spectrum</a:t>
            </a:r>
          </a:p>
          <a:p>
            <a:pPr>
              <a:lnSpc>
                <a:spcPct val="125000"/>
              </a:lnSpc>
            </a:pPr>
            <a:r>
              <a:rPr sz="1700" b="0">
                <a:solidFill>
                  <a:srgbClr val="9A9A9A"/>
                </a:solidFill>
                <a:latin typeface="Arial"/>
              </a:rPr>
              <a:t>—  Hard light is light at its most dramatic — the sharpest edge of what we've been building</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94-R00104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Crush the Shadows, Reveal What Matters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Hard light is a tool, not a problem</a:t>
            </a:r>
          </a:p>
          <a:p>
            <a:pPr>
              <a:lnSpc>
                <a:spcPct val="125000"/>
              </a:lnSpc>
            </a:pPr>
            <a:r>
              <a:rPr sz="1700" b="0">
                <a:solidFill>
                  <a:srgbClr val="9A9A9A"/>
                </a:solidFill>
                <a:latin typeface="Arial"/>
              </a:rPr>
              <a:t>—  Expose for the highlights, crush the shadows, position and surrender</a:t>
            </a:r>
          </a:p>
          <a:p>
            <a:pPr>
              <a:lnSpc>
                <a:spcPct val="125000"/>
              </a:lnSpc>
            </a:pPr>
            <a:r>
              <a:rPr sz="1700" b="0">
                <a:solidFill>
                  <a:srgbClr val="9A9A9A"/>
                </a:solidFill>
                <a:latin typeface="Arial"/>
              </a:rPr>
              <a:t>—  The mystery lives in what the darkness swallows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37-R01061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read and use hard light intentionally in the field</a:t>
            </a:r>
          </a:p>
          <a:p>
            <a:pPr>
              <a:lnSpc>
                <a:spcPct val="125000"/>
              </a:lnSpc>
            </a:pPr>
            <a:r>
              <a:rPr sz="1700" b="0">
                <a:solidFill>
                  <a:srgbClr val="9A9A9A"/>
                </a:solidFill>
                <a:latin typeface="Arial"/>
              </a:rPr>
              <a:t>—  The exposure approach that crushes shadows and isolates subjects</a:t>
            </a:r>
          </a:p>
          <a:p>
            <a:pPr>
              <a:lnSpc>
                <a:spcPct val="125000"/>
              </a:lnSpc>
            </a:pPr>
            <a:r>
              <a:rPr sz="1700" b="0">
                <a:solidFill>
                  <a:srgbClr val="9A9A9A"/>
                </a:solidFill>
                <a:latin typeface="Arial"/>
              </a:rPr>
              <a:t>—  A positioning strategy that works anywhere, any city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935-R003838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Flat Light Makes Flat Photos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Without contrast there is no depth, no separation, no drama</a:t>
            </a:r>
          </a:p>
          <a:p>
            <a:pPr>
              <a:lnSpc>
                <a:spcPct val="125000"/>
              </a:lnSpc>
            </a:pPr>
            <a:r>
              <a:rPr sz="1700" b="0">
                <a:solidFill>
                  <a:srgbClr val="9A9A9A"/>
                </a:solidFill>
                <a:latin typeface="Arial"/>
              </a:rPr>
              <a:t>—  Flat light flattens emotion</a:t>
            </a:r>
          </a:p>
          <a:p>
            <a:pPr>
              <a:lnSpc>
                <a:spcPct val="125000"/>
              </a:lnSpc>
            </a:pPr>
            <a:r>
              <a:rPr sz="1700" b="0">
                <a:solidFill>
                  <a:srgbClr val="9A9A9A"/>
                </a:solidFill>
                <a:latin typeface="Arial"/>
              </a:rPr>
              <a:t>—  Hard light is what gives a photograph its bones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941-R00376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Medium Is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literally means "drawing with light"</a:t>
            </a:r>
          </a:p>
          <a:p>
            <a:pPr>
              <a:lnSpc>
                <a:spcPct val="125000"/>
              </a:lnSpc>
            </a:pPr>
            <a:r>
              <a:rPr sz="1700" b="0">
                <a:solidFill>
                  <a:srgbClr val="9A9A9A"/>
                </a:solidFill>
                <a:latin typeface="Arial"/>
              </a:rPr>
              <a:t>—  Phos = light, grafia = drawing — we paint with it</a:t>
            </a:r>
          </a:p>
          <a:p>
            <a:pPr>
              <a:lnSpc>
                <a:spcPct val="125000"/>
              </a:lnSpc>
            </a:pPr>
            <a:r>
              <a:rPr sz="1700" b="0">
                <a:solidFill>
                  <a:srgbClr val="9A9A9A"/>
                </a:solidFill>
                <a:latin typeface="Arial"/>
              </a:rPr>
              <a:t>—  Understanding light is understanding the medium itself</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137-R00044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Hard Light Actually Does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Hard light = small, direct source = sharp shadow edges</a:t>
            </a:r>
          </a:p>
          <a:p>
            <a:pPr>
              <a:lnSpc>
                <a:spcPct val="125000"/>
              </a:lnSpc>
            </a:pPr>
            <a:r>
              <a:rPr sz="1700" b="0">
                <a:solidFill>
                  <a:srgbClr val="9A9A9A"/>
                </a:solidFill>
                <a:latin typeface="Arial"/>
              </a:rPr>
              <a:t>—  Creates strong separation between subject and background</a:t>
            </a:r>
          </a:p>
          <a:p>
            <a:pPr>
              <a:lnSpc>
                <a:spcPct val="125000"/>
              </a:lnSpc>
            </a:pPr>
            <a:r>
              <a:rPr sz="1700" b="0">
                <a:solidFill>
                  <a:srgbClr val="9A9A9A"/>
                </a:solidFill>
                <a:latin typeface="Arial"/>
              </a:rPr>
              <a:t>—  High contrast = tension, drama, urgency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946-R007180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Expose for the Highlights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Expose for the highlights — let shadows go to black</a:t>
            </a:r>
          </a:p>
          <a:p>
            <a:pPr>
              <a:lnSpc>
                <a:spcPct val="125000"/>
              </a:lnSpc>
            </a:pPr>
            <a:r>
              <a:rPr sz="1700" b="0">
                <a:solidFill>
                  <a:srgbClr val="9A9A9A"/>
                </a:solidFill>
                <a:latin typeface="Arial"/>
              </a:rPr>
              <a:t>—  Spot meter on the brightest area of interest</a:t>
            </a:r>
          </a:p>
          <a:p>
            <a:pPr>
              <a:lnSpc>
                <a:spcPct val="125000"/>
              </a:lnSpc>
            </a:pPr>
            <a:r>
              <a:rPr sz="1700" b="0">
                <a:solidFill>
                  <a:srgbClr val="9A9A9A"/>
                </a:solidFill>
                <a:latin typeface="Arial"/>
              </a:rPr>
              <a:t>—  Everything else crushes into darkness — and that's the goal</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75-R00942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Underexpose by One Stop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Underexpose by one stop to deepen shadow and intensify contrast</a:t>
            </a:r>
          </a:p>
          <a:p>
            <a:pPr>
              <a:lnSpc>
                <a:spcPct val="125000"/>
              </a:lnSpc>
            </a:pPr>
            <a:r>
              <a:rPr sz="1700" b="0">
                <a:solidFill>
                  <a:srgbClr val="9A9A9A"/>
                </a:solidFill>
                <a:latin typeface="Arial"/>
              </a:rPr>
              <a:t>—  Unnecessary details disappear into darkness</a:t>
            </a:r>
          </a:p>
          <a:p>
            <a:pPr>
              <a:lnSpc>
                <a:spcPct val="125000"/>
              </a:lnSpc>
            </a:pPr>
            <a:r>
              <a:rPr sz="1700" b="0">
                <a:solidFill>
                  <a:srgbClr val="9A9A9A"/>
                </a:solidFill>
                <a:latin typeface="Arial"/>
              </a:rPr>
              <a:t>—  The result: cleaner, more focused, more dramatic frames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957-R003639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the Choke Point in the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choke point is where people must pass through the light</a:t>
            </a:r>
          </a:p>
          <a:p>
            <a:pPr>
              <a:lnSpc>
                <a:spcPct val="125000"/>
              </a:lnSpc>
            </a:pPr>
            <a:r>
              <a:rPr sz="1700" b="0">
                <a:solidFill>
                  <a:srgbClr val="9A9A9A"/>
                </a:solidFill>
                <a:latin typeface="Arial"/>
              </a:rPr>
              <a:t>—  You position yourself; the world moves through your frame</a:t>
            </a:r>
          </a:p>
          <a:p>
            <a:pPr>
              <a:lnSpc>
                <a:spcPct val="125000"/>
              </a:lnSpc>
            </a:pPr>
            <a:r>
              <a:rPr sz="1700" b="0">
                <a:solidFill>
                  <a:srgbClr val="9A9A9A"/>
                </a:solidFill>
                <a:latin typeface="Arial"/>
              </a:rPr>
              <a:t>—  Patience replaces pursuit — let the light do the selecting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