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get our hands dirty with the actual mechanics of working a scene. Not the theory — the moves. A lot of my photographs came with lots of clicks, lots of shutter presses, a lot of time spent. You don't grab a great frame on the run. You build it. And you don't leave the scene until the scene leaves you.</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mechanic that ties it together: make multiple passes. One pass for the wide context, one dropped low, one stepped in close, one waiting on a gesture. Each pass is an experiment. You're not spraying frames randomly — you're systematically testing positions and moments on the same scene, then letting the strongest pass rise to the top later.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of it as a visual puzzle. Your job is to find the pieces and put them together. The light, a gesture, a shape, a clean background — they're all scattered in front of you. Working the scene is the physical act of arranging yourself until those pieces lock into one frame. You don't move the world; you move your body until the world composes itself.</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scenes only pay off if you keep coming back. You return to a spot time and time again — and most of the time nothing happens. Empty, quiet, nothing to shoot. Then, one visit, the moment finally arrives. A frame like that is made through courage, repetition, and persistence. It's built over many returns, not grabbed in a single passing instant. That's the mechanics paying off.</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contact sheet shows the build happen in real time. The early exploratory frames. The moment you sense potential in a scene. The first shots fall flat — so you move a step to the right, change your perspective, and suddenly a strong shape and a shadow create a far stronger image. By repositioning your body you turn a flat attempt into a photograph with real impact.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sequence, all mechanics. You notice a beautiful pop of color and striking light and you sense a photograph is possible. So you position yourself carefully first, and then you wait for the decisive moment — a vendor's gesture, a joyous smile framed perfectly by light and shadow. Position, then patience — that's the puzzle solved.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more on positioning. In a charged, emotional scene, you read the environment — the dust rising from the ground, the light, the gestures of the people in front of you. Then you make the key move: drop to a low angle to emphasize an expression. That single physical decision is what fills the frame with emotion and depth. Observe, anticipate, react — and let your body answer.</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Working the scene often means closing the distance. Position your body as physically close to the action as you can, use the rule of thirds to balance the composition, and fill the frame with emotion. Even in a tense or fast-moving situation the tactic is the same: move in for thirty seconds, get the shot, move back. The mechanics still hold — position, frame, press.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flip side of staying is knowing when to leave. Sometimes the energy of a scene dies down, the light shifts, the moment passes. Trust your gut. Don't cling to a dead scene out of stubbornness once you've worked it fully. Staying and moving on are the same skill — you exhaust a scene, then you carry the same hunger to the next one.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drill, pure mechanics. Next time something catches your eye, do not take one shot and walk. Stay and make fifteen, twenty frames — and move your body for every single one. Step left, drop low, get closer, shift right, wait for a gesture. Later, lay them side by side and find which position made the photograph. That comparison is the lesson.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study it the way I study mine. Look at the full run, not just the keeper. Watch the scene get stronger frame by frame — the flat early shots, the reposition, the moment it clicks into place. Reading your own contact sheet teaches you how your moves built the photograph, so next time you're on a scene, you get to the strong frame faster.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the hands-on craft of working a scene: how to stay, how to move your body, how to refine the composition press by press, and how to make multiple passes until the frame is right. This is the how — the physical, repeatable mechanics behind every photograph I'm proud of.</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number-one mistake is the one-click habit: you snap a quick grab shot and move on, leaving the real photograph two minutes and three steps behind you. Its twin is shooting flat-footed — standing in one spot, head-on, never moving your feet. You forget photography is physical. If your first frames fall flat and you don't reposition, you've decided to settle.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lesson — Lesson 020, Breaking the Rules — gave you permission to throw out the rulebook when the frame demands it. Keep that freedom. But freedom without craft is just chaos. This lesson is the disciplined other half: once you know you can break a rule, working the scene is the patient, physical work of building the frame that earns it.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look ahead. In Lesson 022, Breakdown II — Composition, we take everything from this whole module and put a single photograph under the microscope. You'll see the positioning, the patience, and the passes living inside a finished frame — the mechanics of working the scene, reverse-engineered from the result. Theory becomes evidence.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 strong photograph is built, not grabbed — through staying, moving your body, refining the composition, and making pass after pass until the puzzle locks. Drop low, step back, get close, wait for it. Then read your contact sheet and learn how you did it. And never forget the line that runs through all of it: don't leave the scene until the scene leaves you.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there are real misconceptions about the decisive moment — people think you click once and glide away. I'm here to dispel that myth. Believe it and you'll walk off right before the frame comes together. The photograph you came for is usually a few steps and a few more presses away — and the craft is what gets you there.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this is the whole point of learning the mechanics: the magic isn't in the single press of the shutter — it's in everything you do between the clicks. The repositioning, the waiting, the adjusting. Luck you can't repeat. Craft you can. Master the moves and you stop hoping for the photograph and start manufacturing your shot at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mechanic: stay. Don't leave the scene until the scene leaves you. A lot of my strongest frames came with lots of time spent on one spot. You hold your ground and keep working until the possibilities are genuinely exhausted — not until you get bored, not until you get nervous. The amateur leaves early. The craftsman stays until the scene is done with him.</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mechanic: patience. Sometimes you just have to wait for the right moment. You find your spot, you frame it up, and you let the scene come to you. The picture doesn't arrive on your schedule — so you hold the position, you keep the camera ready, and you wait for the instant the elements finally line up. Patience is an active skill, not standing around.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mechanic, and the big one: positioning. Your physical relationship to the scene is everything. Photography is physical. Every small movement of your body changes the composition drastically. The frame you want is often two steps to the left of where you're standing — so don't shoot flat-footed. Move, and let your feet do the composing.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get specific about positioning. Drop low and the subject gets bigger, the background changes, the whole mood shifts. Step back and you let the surroundings into the story. Shift right and a distracting pole disappears. Reposition yourself constantly — anticipate the movement, observe, and react. You're not finding angles, you're trying them, one after another.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Fourth mechanic: persistence. Keep shooting, keep adjusting, keep refining. Don't take one shot and move on — work the scene and find the best way to make the composition. And persistence isn't only within one session. Sometimes you come back to the same spot week after week until it finally gives you what you came for. The frame rewards the photographer who refuses to settle.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4 · COMPOSITION</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Working the Scene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96-R009213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Persistence: Keep Shooting, Keep Refining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Keep shooting, keep adjusting, keep refining</a:t>
            </a:r>
          </a:p>
          <a:p>
            <a:pPr>
              <a:lnSpc>
                <a:spcPct val="125000"/>
              </a:lnSpc>
            </a:pPr>
            <a:r>
              <a:rPr sz="1700" b="0">
                <a:solidFill>
                  <a:srgbClr val="9A9A9A"/>
                </a:solidFill>
                <a:latin typeface="Arial"/>
              </a:rPr>
              <a:t>—  Don't take one shot and move on</a:t>
            </a:r>
          </a:p>
          <a:p>
            <a:pPr>
              <a:lnSpc>
                <a:spcPct val="125000"/>
              </a:lnSpc>
            </a:pPr>
            <a:r>
              <a:rPr sz="1700" b="0">
                <a:solidFill>
                  <a:srgbClr val="9A9A9A"/>
                </a:solidFill>
                <a:latin typeface="Arial"/>
              </a:rPr>
              <a:t>—  Sometimes you return week after week</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03-R003614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Make Multiple Passes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Each pass tests a new position or moment</a:t>
            </a:r>
          </a:p>
          <a:p>
            <a:pPr>
              <a:lnSpc>
                <a:spcPct val="125000"/>
              </a:lnSpc>
            </a:pPr>
            <a:r>
              <a:rPr sz="1700" b="0">
                <a:solidFill>
                  <a:srgbClr val="9A9A9A"/>
                </a:solidFill>
                <a:latin typeface="Arial"/>
              </a:rPr>
              <a:t>—  Compare passes; let the best one rise</a:t>
            </a:r>
          </a:p>
          <a:p>
            <a:pPr>
              <a:lnSpc>
                <a:spcPct val="125000"/>
              </a:lnSpc>
            </a:pPr>
            <a:r>
              <a:rPr sz="1700" b="0">
                <a:solidFill>
                  <a:srgbClr val="9A9A9A"/>
                </a:solidFill>
                <a:latin typeface="Arial"/>
              </a:rPr>
              <a:t>—  Volume on one scene, not scattered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31-R00230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Solve the Visual Puzzle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 visual puzzle</a:t>
            </a:r>
          </a:p>
          <a:p>
            <a:pPr>
              <a:lnSpc>
                <a:spcPct val="125000"/>
              </a:lnSpc>
            </a:pPr>
            <a:r>
              <a:rPr sz="1700" b="0">
                <a:solidFill>
                  <a:srgbClr val="9A9A9A"/>
                </a:solidFill>
                <a:latin typeface="Arial"/>
              </a:rPr>
              <a:t>—  Find the pieces, fit them together</a:t>
            </a:r>
          </a:p>
          <a:p>
            <a:pPr>
              <a:lnSpc>
                <a:spcPct val="125000"/>
              </a:lnSpc>
            </a:pPr>
            <a:r>
              <a:rPr sz="1700" b="0">
                <a:solidFill>
                  <a:srgbClr val="9A9A9A"/>
                </a:solidFill>
                <a:latin typeface="Arial"/>
              </a:rPr>
              <a:t>—  Arrange yourself until they lock</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37-R001911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Until the Scene Delivers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 scenes take many returns</a:t>
            </a:r>
          </a:p>
          <a:p>
            <a:pPr>
              <a:lnSpc>
                <a:spcPct val="125000"/>
              </a:lnSpc>
            </a:pPr>
            <a:r>
              <a:rPr sz="1700" b="0">
                <a:solidFill>
                  <a:srgbClr val="9A9A9A"/>
                </a:solidFill>
                <a:latin typeface="Arial"/>
              </a:rPr>
              <a:t>—  Most visits give you nothing</a:t>
            </a:r>
          </a:p>
          <a:p>
            <a:pPr>
              <a:lnSpc>
                <a:spcPct val="125000"/>
              </a:lnSpc>
            </a:pPr>
            <a:r>
              <a:rPr sz="1700" b="0">
                <a:solidFill>
                  <a:srgbClr val="9A9A9A"/>
                </a:solidFill>
                <a:latin typeface="Arial"/>
              </a:rPr>
              <a:t>—  The frame is built, not grabbed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752-R00846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Contact Sheet Shows the Build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First frames fall flat</a:t>
            </a:r>
          </a:p>
          <a:p>
            <a:pPr>
              <a:lnSpc>
                <a:spcPct val="125000"/>
              </a:lnSpc>
            </a:pPr>
            <a:r>
              <a:rPr sz="1700" b="0">
                <a:solidFill>
                  <a:srgbClr val="9A9A9A"/>
                </a:solidFill>
                <a:latin typeface="Arial"/>
              </a:rPr>
              <a:t>—  Reposition — a step to the side</a:t>
            </a:r>
          </a:p>
          <a:p>
            <a:pPr>
              <a:lnSpc>
                <a:spcPct val="125000"/>
              </a:lnSpc>
            </a:pPr>
            <a:r>
              <a:rPr sz="1700" b="0">
                <a:solidFill>
                  <a:srgbClr val="9A9A9A"/>
                </a:solidFill>
                <a:latin typeface="Arial"/>
              </a:rPr>
              <a:t>—  Structure and shadow snap into impact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772-R0081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 First, Then Wait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Notice a pop of color and striking light</a:t>
            </a:r>
          </a:p>
          <a:p>
            <a:pPr>
              <a:lnSpc>
                <a:spcPct val="125000"/>
              </a:lnSpc>
            </a:pPr>
            <a:r>
              <a:rPr sz="1700" b="0">
                <a:solidFill>
                  <a:srgbClr val="9A9A9A"/>
                </a:solidFill>
                <a:latin typeface="Arial"/>
              </a:rPr>
              <a:t>—  Position carefully before anything happens</a:t>
            </a:r>
          </a:p>
          <a:p>
            <a:pPr>
              <a:lnSpc>
                <a:spcPct val="125000"/>
              </a:lnSpc>
            </a:pPr>
            <a:r>
              <a:rPr sz="1700" b="0">
                <a:solidFill>
                  <a:srgbClr val="9A9A9A"/>
                </a:solidFill>
                <a:latin typeface="Arial"/>
              </a:rPr>
              <a:t>—  Wait for the gesture that completes it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921-R007236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Drop Low to Emphasize Emotion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Read the dust, the light, the gestures</a:t>
            </a:r>
          </a:p>
          <a:p>
            <a:pPr>
              <a:lnSpc>
                <a:spcPct val="125000"/>
              </a:lnSpc>
            </a:pPr>
            <a:r>
              <a:rPr sz="1700" b="0">
                <a:solidFill>
                  <a:srgbClr val="9A9A9A"/>
                </a:solidFill>
                <a:latin typeface="Arial"/>
              </a:rPr>
              <a:t>—  Drop to a low angle deliberately</a:t>
            </a:r>
          </a:p>
          <a:p>
            <a:pPr>
              <a:lnSpc>
                <a:spcPct val="125000"/>
              </a:lnSpc>
            </a:pPr>
            <a:r>
              <a:rPr sz="1700" b="0">
                <a:solidFill>
                  <a:srgbClr val="9A9A9A"/>
                </a:solidFill>
                <a:latin typeface="Arial"/>
              </a:rPr>
              <a:t>—  Observe, anticipate, react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3-R00240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Get Physically Close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Position your body as close as possible</a:t>
            </a:r>
          </a:p>
          <a:p>
            <a:pPr>
              <a:lnSpc>
                <a:spcPct val="125000"/>
              </a:lnSpc>
            </a:pPr>
            <a:r>
              <a:rPr sz="1700" b="0">
                <a:solidFill>
                  <a:srgbClr val="9A9A9A"/>
                </a:solidFill>
                <a:latin typeface="Arial"/>
              </a:rPr>
              <a:t>—  Closeness fills the frame with impact</a:t>
            </a:r>
          </a:p>
          <a:p>
            <a:pPr>
              <a:lnSpc>
                <a:spcPct val="125000"/>
              </a:lnSpc>
            </a:pPr>
            <a:r>
              <a:rPr sz="1700" b="0">
                <a:solidFill>
                  <a:srgbClr val="9A9A9A"/>
                </a:solidFill>
                <a:latin typeface="Arial"/>
              </a:rPr>
              <a:t>—  Use the rule of thirds to balance it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MAIN TEACHING</a:t>
            </a:r>
          </a:p>
        </p:txBody>
      </p:sp>
      <p:pic>
        <p:nvPicPr>
          <p:cNvPr id="4" name="Picture 3" descr="95-R01489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Know When to Move 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energy dies, the light shifts</a:t>
            </a:r>
          </a:p>
          <a:p>
            <a:pPr>
              <a:lnSpc>
                <a:spcPct val="125000"/>
              </a:lnSpc>
            </a:pPr>
            <a:r>
              <a:rPr sz="1700" b="0">
                <a:solidFill>
                  <a:srgbClr val="9A9A9A"/>
                </a:solidFill>
                <a:latin typeface="Arial"/>
              </a:rPr>
              <a:t>—  Don't overstay a dead scene</a:t>
            </a:r>
          </a:p>
          <a:p>
            <a:pPr>
              <a:lnSpc>
                <a:spcPct val="125000"/>
              </a:lnSpc>
            </a:pPr>
            <a:r>
              <a:rPr sz="1700" b="0">
                <a:solidFill>
                  <a:srgbClr val="9A9A9A"/>
                </a:solidFill>
                <a:latin typeface="Arial"/>
              </a:rPr>
              <a:t>—  Trust your gut, then go find the next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962-R007102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One Scene Fifteen Ways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scene with potential</a:t>
            </a:r>
          </a:p>
          <a:p>
            <a:pPr>
              <a:lnSpc>
                <a:spcPct val="125000"/>
              </a:lnSpc>
            </a:pPr>
            <a:r>
              <a:rPr sz="1700" b="0">
                <a:solidFill>
                  <a:srgbClr val="9A9A9A"/>
                </a:solidFill>
                <a:latin typeface="Arial"/>
              </a:rPr>
              <a:t>—  Make 15–20 frames, moving for each</a:t>
            </a:r>
          </a:p>
          <a:p>
            <a:pPr>
              <a:lnSpc>
                <a:spcPct val="125000"/>
              </a:lnSpc>
            </a:pPr>
            <a:r>
              <a:rPr sz="1700" b="0">
                <a:solidFill>
                  <a:srgbClr val="9A9A9A"/>
                </a:solidFill>
                <a:latin typeface="Arial"/>
              </a:rPr>
              <a:t>—  Compare: which position made it?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263-R01933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Frame, Don't Grab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strong photo is built, not snatched</a:t>
            </a:r>
          </a:p>
          <a:p>
            <a:pPr>
              <a:lnSpc>
                <a:spcPct val="125000"/>
              </a:lnSpc>
            </a:pPr>
            <a:r>
              <a:rPr sz="1700" b="0">
                <a:solidFill>
                  <a:srgbClr val="9A9A9A"/>
                </a:solidFill>
                <a:latin typeface="Arial"/>
              </a:rPr>
              <a:t>—  Lots of clicks, lots of time</a:t>
            </a:r>
          </a:p>
          <a:p>
            <a:pPr>
              <a:lnSpc>
                <a:spcPct val="125000"/>
              </a:lnSpc>
            </a:pPr>
            <a:r>
              <a:rPr sz="1700" b="0">
                <a:solidFill>
                  <a:srgbClr val="9A9A9A"/>
                </a:solidFill>
                <a:latin typeface="Arial"/>
              </a:rPr>
              <a:t>—  Don't leave until the scene leaves you</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963-R007086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 Your Own Contact Sheet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Review the whole run, not just the keeper</a:t>
            </a:r>
          </a:p>
          <a:p>
            <a:pPr>
              <a:lnSpc>
                <a:spcPct val="125000"/>
              </a:lnSpc>
            </a:pPr>
            <a:r>
              <a:rPr sz="1700" b="0">
                <a:solidFill>
                  <a:srgbClr val="9A9A9A"/>
                </a:solidFill>
                <a:latin typeface="Arial"/>
              </a:rPr>
              <a:t>—  Watch how each move strengthened it</a:t>
            </a:r>
          </a:p>
          <a:p>
            <a:pPr>
              <a:lnSpc>
                <a:spcPct val="125000"/>
              </a:lnSpc>
            </a:pPr>
            <a:r>
              <a:rPr sz="1700" b="0">
                <a:solidFill>
                  <a:srgbClr val="9A9A9A"/>
                </a:solidFill>
                <a:latin typeface="Arial"/>
              </a:rPr>
              <a:t>—  Learn the build so you do it faster</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167-R01426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Click, Flat-Footed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Taking one shot and walking away</a:t>
            </a:r>
          </a:p>
          <a:p>
            <a:pPr>
              <a:lnSpc>
                <a:spcPct val="125000"/>
              </a:lnSpc>
            </a:pPr>
            <a:r>
              <a:rPr sz="1700" b="0">
                <a:solidFill>
                  <a:srgbClr val="9A9A9A"/>
                </a:solidFill>
                <a:latin typeface="Arial"/>
              </a:rPr>
              <a:t>—  Shooting head-on from one position</a:t>
            </a:r>
          </a:p>
          <a:p>
            <a:pPr>
              <a:lnSpc>
                <a:spcPct val="125000"/>
              </a:lnSpc>
            </a:pPr>
            <a:r>
              <a:rPr sz="1700" b="0">
                <a:solidFill>
                  <a:srgbClr val="9A9A9A"/>
                </a:solidFill>
                <a:latin typeface="Arial"/>
              </a:rPr>
              <a:t>—  Forgetting photography is physical</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168-R01412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Breaking Rules to Building Frames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020 freed you to break the rules</a:t>
            </a:r>
          </a:p>
          <a:p>
            <a:pPr>
              <a:lnSpc>
                <a:spcPct val="125000"/>
              </a:lnSpc>
            </a:pPr>
            <a:r>
              <a:rPr sz="1700" b="0">
                <a:solidFill>
                  <a:srgbClr val="9A9A9A"/>
                </a:solidFill>
                <a:latin typeface="Arial"/>
              </a:rPr>
              <a:t>—  This lesson is the disciplined work after</a:t>
            </a:r>
          </a:p>
          <a:p>
            <a:pPr>
              <a:lnSpc>
                <a:spcPct val="125000"/>
              </a:lnSpc>
            </a:pPr>
            <a:r>
              <a:rPr sz="1700" b="0">
                <a:solidFill>
                  <a:srgbClr val="9A9A9A"/>
                </a:solidFill>
                <a:latin typeface="Arial"/>
              </a:rPr>
              <a:t>—  Freedom plus mechanics makes the frame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181-R01388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Next: We Break One Down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Breakdown II — Composition (Lesson 022)</a:t>
            </a:r>
          </a:p>
          <a:p>
            <a:pPr>
              <a:lnSpc>
                <a:spcPct val="125000"/>
              </a:lnSpc>
            </a:pPr>
            <a:r>
              <a:rPr sz="1700" b="0">
                <a:solidFill>
                  <a:srgbClr val="9A9A9A"/>
                </a:solidFill>
                <a:latin typeface="Arial"/>
              </a:rPr>
              <a:t>—  We deconstruct a worked scene step by step</a:t>
            </a:r>
          </a:p>
          <a:p>
            <a:pPr>
              <a:lnSpc>
                <a:spcPct val="125000"/>
              </a:lnSpc>
            </a:pPr>
            <a:r>
              <a:rPr sz="1700" b="0">
                <a:solidFill>
                  <a:srgbClr val="9A9A9A"/>
                </a:solidFill>
                <a:latin typeface="Arial"/>
              </a:rPr>
              <a:t>—  See the mechanics inside a finished photo</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380-R010329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Move, Refine, Repeat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Build the frame — stay, position, refine</a:t>
            </a:r>
          </a:p>
          <a:p>
            <a:pPr>
              <a:lnSpc>
                <a:spcPct val="125000"/>
              </a:lnSpc>
            </a:pPr>
            <a:r>
              <a:rPr sz="1700" b="0">
                <a:solidFill>
                  <a:srgbClr val="9A9A9A"/>
                </a:solidFill>
                <a:latin typeface="Arial"/>
              </a:rPr>
              <a:t>—  Make multiple passes; read the contact sheet</a:t>
            </a:r>
          </a:p>
          <a:p>
            <a:pPr>
              <a:lnSpc>
                <a:spcPct val="125000"/>
              </a:lnSpc>
            </a:pPr>
            <a:r>
              <a:rPr sz="1700" b="0">
                <a:solidFill>
                  <a:srgbClr val="9A9A9A"/>
                </a:solidFill>
                <a:latin typeface="Arial"/>
              </a:rPr>
              <a:t>—  Don't leave the scene until the scene leaves you</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266-R01920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a Scene Like a Craftsman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Stay, position, and refine on the spot</a:t>
            </a:r>
          </a:p>
          <a:p>
            <a:pPr>
              <a:lnSpc>
                <a:spcPct val="125000"/>
              </a:lnSpc>
            </a:pPr>
            <a:r>
              <a:rPr sz="1700" b="0">
                <a:solidFill>
                  <a:srgbClr val="9A9A9A"/>
                </a:solidFill>
                <a:latin typeface="Arial"/>
              </a:rPr>
              <a:t>—  Use your body as the composition tool</a:t>
            </a:r>
          </a:p>
          <a:p>
            <a:pPr>
              <a:lnSpc>
                <a:spcPct val="125000"/>
              </a:lnSpc>
            </a:pPr>
            <a:r>
              <a:rPr sz="1700" b="0">
                <a:solidFill>
                  <a:srgbClr val="9A9A9A"/>
                </a:solidFill>
                <a:latin typeface="Arial"/>
              </a:rPr>
              <a:t>—  Build a frame in passes, not one press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284-R018773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Click Leaves the Photo Behind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single-click habit kills good frames</a:t>
            </a:r>
          </a:p>
          <a:p>
            <a:pPr>
              <a:lnSpc>
                <a:spcPct val="125000"/>
              </a:lnSpc>
            </a:pPr>
            <a:r>
              <a:rPr sz="1700" b="0">
                <a:solidFill>
                  <a:srgbClr val="9A9A9A"/>
                </a:solidFill>
                <a:latin typeface="Arial"/>
              </a:rPr>
              <a:t>—  The real photo is a few steps and clicks away</a:t>
            </a:r>
          </a:p>
          <a:p>
            <a:pPr>
              <a:lnSpc>
                <a:spcPct val="125000"/>
              </a:lnSpc>
            </a:pPr>
            <a:r>
              <a:rPr sz="1700" b="0">
                <a:solidFill>
                  <a:srgbClr val="9A9A9A"/>
                </a:solidFill>
                <a:latin typeface="Arial"/>
              </a:rPr>
              <a:t>—  Mechanics are what close the gap</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288-R01866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Work Happens Between Clicks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magic isn't in one shutter press</a:t>
            </a:r>
          </a:p>
          <a:p>
            <a:pPr>
              <a:lnSpc>
                <a:spcPct val="125000"/>
              </a:lnSpc>
            </a:pPr>
            <a:r>
              <a:rPr sz="1700" b="0">
                <a:solidFill>
                  <a:srgbClr val="9A9A9A"/>
                </a:solidFill>
                <a:latin typeface="Arial"/>
              </a:rPr>
              <a:t>—  It's in the moving and refining between them</a:t>
            </a:r>
          </a:p>
          <a:p>
            <a:pPr>
              <a:lnSpc>
                <a:spcPct val="125000"/>
              </a:lnSpc>
            </a:pPr>
            <a:r>
              <a:rPr sz="1700" b="0">
                <a:solidFill>
                  <a:srgbClr val="9A9A9A"/>
                </a:solidFill>
                <a:latin typeface="Arial"/>
              </a:rPr>
              <a:t>—  Craft is repeatable; luck isn't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95-R01837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Don't Leave Till It Leaves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leave the scene until the scene leaves you</a:t>
            </a:r>
          </a:p>
          <a:p>
            <a:pPr>
              <a:lnSpc>
                <a:spcPct val="125000"/>
              </a:lnSpc>
            </a:pPr>
            <a:r>
              <a:rPr sz="1700" b="0">
                <a:solidFill>
                  <a:srgbClr val="9A9A9A"/>
                </a:solidFill>
                <a:latin typeface="Arial"/>
              </a:rPr>
              <a:t>—  Exhaust the possibilities before you walk</a:t>
            </a:r>
          </a:p>
          <a:p>
            <a:pPr>
              <a:lnSpc>
                <a:spcPct val="125000"/>
              </a:lnSpc>
            </a:pPr>
            <a:r>
              <a:rPr sz="1700" b="0">
                <a:solidFill>
                  <a:srgbClr val="9A9A9A"/>
                </a:solidFill>
                <a:latin typeface="Arial"/>
              </a:rPr>
              <a:t>—  Leave when the energy dies, not when you're nervous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348-R01167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Patience: Let the Moment Arrive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Sometimes you simply wait</a:t>
            </a:r>
          </a:p>
          <a:p>
            <a:pPr>
              <a:lnSpc>
                <a:spcPct val="125000"/>
              </a:lnSpc>
            </a:pPr>
            <a:r>
              <a:rPr sz="1700" b="0">
                <a:solidFill>
                  <a:srgbClr val="9A9A9A"/>
                </a:solidFill>
                <a:latin typeface="Arial"/>
              </a:rPr>
              <a:t>—  Set up, then let the scene come to you</a:t>
            </a:r>
          </a:p>
          <a:p>
            <a:pPr>
              <a:lnSpc>
                <a:spcPct val="125000"/>
              </a:lnSpc>
            </a:pPr>
            <a:r>
              <a:rPr sz="1700" b="0">
                <a:solidFill>
                  <a:srgbClr val="9A9A9A"/>
                </a:solidFill>
                <a:latin typeface="Arial"/>
              </a:rPr>
              <a:t>—  The picture doesn't run on your schedule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316-R017612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Positioning: Your Body Is the Tool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physical relationship to the scene matters</a:t>
            </a:r>
          </a:p>
          <a:p>
            <a:pPr>
              <a:lnSpc>
                <a:spcPct val="125000"/>
              </a:lnSpc>
            </a:pPr>
            <a:r>
              <a:rPr sz="1700" b="0">
                <a:solidFill>
                  <a:srgbClr val="9A9A9A"/>
                </a:solidFill>
                <a:latin typeface="Arial"/>
              </a:rPr>
              <a:t>—  A few steps changes the whole composition</a:t>
            </a:r>
          </a:p>
          <a:p>
            <a:pPr>
              <a:lnSpc>
                <a:spcPct val="125000"/>
              </a:lnSpc>
            </a:pPr>
            <a:r>
              <a:rPr sz="1700" b="0">
                <a:solidFill>
                  <a:srgbClr val="9A9A9A"/>
                </a:solidFill>
                <a:latin typeface="Arial"/>
              </a:rPr>
              <a:t>—  The frame is often two steps to the side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890-R004308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Drop Low, Step Back, Change Angle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Drop low, step back, shift right</a:t>
            </a:r>
          </a:p>
          <a:p>
            <a:pPr>
              <a:lnSpc>
                <a:spcPct val="125000"/>
              </a:lnSpc>
            </a:pPr>
            <a:r>
              <a:rPr sz="1700" b="0">
                <a:solidFill>
                  <a:srgbClr val="9A9A9A"/>
                </a:solidFill>
                <a:latin typeface="Arial"/>
              </a:rPr>
              <a:t>—  Each move re-stacks the elements</a:t>
            </a:r>
          </a:p>
          <a:p>
            <a:pPr>
              <a:lnSpc>
                <a:spcPct val="125000"/>
              </a:lnSpc>
            </a:pPr>
            <a:r>
              <a:rPr sz="1700" b="0">
                <a:solidFill>
                  <a:srgbClr val="9A9A9A"/>
                </a:solidFill>
                <a:latin typeface="Arial"/>
              </a:rPr>
              <a:t>—  Reposition constantly, observe, react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