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7"/>
    <p:sldId id="257" r:id="rId8"/>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notesMaster" Target="notesMasters/notesMaster1.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What's popping, people — it's Dante, out walking and thinking about composition. And here's the thought that hits me hard: composition is physical. It's not some academic thing you do in your head. It's real, lived practice — you out in the world, using your whole body to see.</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Every scene has a sweet spot. It's not always obvious, but it's there, waiting for you to find it — not through theory, not through overthinking, but through practice. Over a decade of shooting rain or shine, I've built a rhythm where I can drop into any scene and feel that sweet spot, almost without thinking.</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Look at the world like a puzzle. Each piece — foreground, subject, background — is floating around, waiting to be locked into place. And you're the one who locks it in. Not with Photoshop — with your legs, your eyes, your gut, your timing. You solve the visual problem by where you put your body.</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When a gesture pulls you in — a hand raised to a forehead, a glance, a shape — get close and place that element right up against the camera. Find what draws you in and position it as close as you can. With a strong foreground detail up front and the wider world laid out behind it, that closeness builds depth and locks the frame. Proximity is a composition tool, not just a distance.</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When there's energy in front of you — people moving, playing, alive in good light — get low, down to their level, to feel that energy from the inside instead of looking down on it. A figure moving toward you fills the foreground and pulls the viewer in. Foreground, middle ground, background — positioning your body in relationship to the scene is everything.</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There are two ways to work the puzzle: plug a foreground element in instinctually, or work back to front — set the stage and wait. Often a patch of light and shadow pulls you in, but it's a graphic anchor — a circular sign, a doorway, a strong shape off to one side — that locks the frame. That first decision dictates everything; you commit to it, then wait for someone to walk into the light, and press.</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Position and perspective determine the result of the photograph — and you are responsible for both. You decide where your physical body sits in relationship to the moment and the background. Dropping to a low angle can make form and gesture suddenly clear, can lift a subject off a busy background. One small move transforms a flat moment into an elevated frame.</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Now let me free you from something. You don't need the rule of thirds, leading lines, Fibonacci spirals — any of that overhyped brain junk food. Use them intuitively if they help, never worship them. The photograph is just a reflection of your body in space and your gut in time. So don't sterilize it — get a little sloppy, let life bleed into the frame. The best compositions aren't clean and dead; they're alive.</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your drill. Tomorrow, walk with the camera down. Read the street with both eyes, not through the viewfinder. When something pulls you, move your feet first — drop, step, raise — find the position, then lift the camera. You'll be shocked how much faster and cleaner your compositions get when your body leads.</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Second drill: pick one scene and work it. Don't fire once and leave. Shoot it from low, from high, from the left, from the right. Then compare your frames and feel where it locked — where the layers separated and it finally read. That comparison is how you train your gut to find the sweet spot on instinct.</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number-one mistake: shooting everything from eye level. A subject blends right into the background until you drop low and separate them against the sky. Eye level flattens your planes into mush. The fix is never a setting — it's your body. When a frame feels flat, move before you blame the scene.</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By the end of this lesson you'll stop thinking of composition as a checklist and start feeling it. You'll learn to move — drop low, step left, raise the camera — to separate your layers and find the sweet spot. The goal is simple: compose with your body and your instinct, not a diagram.</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Two more traps. First, freezing up overanalyzing thirds and vanishing points while the moment dies. Second, getting lazy and telling yourself you'll crop it later. Cropping is not composing. Move your feet, fill the frame in-camera, and let the decision come from your gut in the moment — not from your head, and not from the edit.</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builds straight on Lesson 016, our first breakdown on seeing. There we trained the eye to spot the moment in the chaos. Now we take the next step: once you see it, you have to place yourself — move your body to lock those pieces together. Seeing finds the picture; the body composes it.</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Next up is Lesson 018 — Simplicity, Abstraction &amp; Negative Space. Same physical practice, pointed the other way: instead of stacking layers, we use light, shadow, and position to strip down to one clean subject. We carry the body-led instinct forward, but now we move to subtract. See you there — peace.</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Last thing. Composition isn't a textbook — it's physical. Every scene is a puzzle, and you lock the pieces in with your legs, your eyes, your gut, your timing. So don't overthink it. Move your body. Trust your gut. Photography is simple, composition is physical, and intuition is the trigger. Catch you next lesson — peace.</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why this matters. Out there, things are happening fast — chaos everywhere. Our whole job as photographers is to put order to that chaos. The content might be electric — a gesture, a glance — but without form it falls flat. Composition is how you take the mess of life and make it read.</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And here's the stakes: you can read every tip, watch every video, study every diagram — and it's all just fluff until you get out and move your damn body. Philosophy is one thing; praxis is another. The photograph doesn't come from logic. It comes from being there, physically, responding to life.</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Let's go to the root of the word. Com means together, position means to place — composition is literally placing things together. And on the street, the thing you're placing is you. You're constantly positioning your body in relationship to the subject, the background, the light, the moment. That's the whole game.</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Painters sit back with a brush. You don't. You're working in embodied, physical reality — and you see with your body. Drop low. Step left. Slide right. Raise your arm. Wait for the subject to enter the frame. The whole thing is a dance. You scan with your eye and you respond with your body.</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When I'm shooting I'm not in my head going, "hmm, where's my vanishing point?" I'm reacting to the world. The moment you press the shutter derives from your gut. Don't walk around with the camera glued to your eye — use your two eyes, read life directly, and let instinct pull the trigger.</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People overcomplicate layering. To me it's just the natural outcome of putting your body in the right spot to see foreground, middle ground, and background. You don't force complexity — you feel the simplicity. Position yourself well and the layers fall into place on their own. That's all layering really is.</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Picture any scene with three planes — someone near, something in the middle distance, a backdrop behind. Shot flat from eye level, it all melts together into one busy wash. But drop low or raise the camera and you separate those layers, outline the shapes against a cleaner background, and make the scene read. That is composition — the same three elements, locked apart by where you put your body.</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 Id="rId3"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 Id="rId3"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g"/><Relationship Id="rId3"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g"/><Relationship Id="rId3"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g"/><Relationship Id="rId3"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jpg"/><Relationship Id="rId3"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jpg"/><Relationship Id="rId3"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g"/><Relationship Id="rId3"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jpg"/><Relationship Id="rId3"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jpg"/><Relationship Id="rId3"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3400" y="548640"/>
            <a:ext cx="10058400" cy="365760"/>
          </a:xfrm>
          <a:prstGeom prst="rect">
            <a:avLst/>
          </a:prstGeom>
          <a:noFill/>
        </p:spPr>
        <p:txBody>
          <a:bodyPr wrap="square">
            <a:spAutoFit/>
          </a:bodyPr>
          <a:lstStyle/>
          <a:p>
            <a:pPr>
              <a:lnSpc>
                <a:spcPct val="100000"/>
              </a:lnSpc>
            </a:pPr>
            <a:r>
              <a:rPr sz="1300" b="0">
                <a:solidFill>
                  <a:srgbClr val="9A9A9A"/>
                </a:solidFill>
                <a:latin typeface="Menlo"/>
              </a:rPr>
              <a:t>FLUX ACADEMY · A SCHOOL FOR SEEING</a:t>
            </a:r>
          </a:p>
        </p:txBody>
      </p:sp>
      <p:sp>
        <p:nvSpPr>
          <p:cNvPr id="3" name="TextBox 2"/>
          <p:cNvSpPr txBox="1"/>
          <p:nvPr/>
        </p:nvSpPr>
        <p:spPr>
          <a:xfrm>
            <a:off x="548640" y="2468880"/>
            <a:ext cx="10058400" cy="457200"/>
          </a:xfrm>
          <a:prstGeom prst="rect">
            <a:avLst/>
          </a:prstGeom>
          <a:noFill/>
        </p:spPr>
        <p:txBody>
          <a:bodyPr wrap="square">
            <a:spAutoFit/>
          </a:bodyPr>
          <a:lstStyle/>
          <a:p>
            <a:pPr>
              <a:lnSpc>
                <a:spcPct val="100000"/>
              </a:lnSpc>
            </a:pPr>
            <a:r>
              <a:rPr sz="1600" b="0">
                <a:solidFill>
                  <a:srgbClr val="9A9A9A"/>
                </a:solidFill>
                <a:latin typeface="Menlo"/>
              </a:rPr>
              <a:t>MODULE 4 · COMPOSITION</a:t>
            </a:r>
          </a:p>
        </p:txBody>
      </p:sp>
      <p:sp>
        <p:nvSpPr>
          <p:cNvPr id="4" name="TextBox 3"/>
          <p:cNvSpPr txBox="1"/>
          <p:nvPr/>
        </p:nvSpPr>
        <p:spPr>
          <a:xfrm>
            <a:off x="548640" y="2926080"/>
            <a:ext cx="11064240" cy="2560320"/>
          </a:xfrm>
          <a:prstGeom prst="rect">
            <a:avLst/>
          </a:prstGeom>
          <a:noFill/>
        </p:spPr>
        <p:txBody>
          <a:bodyPr wrap="square">
            <a:spAutoFit/>
          </a:bodyPr>
          <a:lstStyle/>
          <a:p>
            <a:pPr>
              <a:lnSpc>
                <a:spcPct val="100000"/>
              </a:lnSpc>
            </a:pPr>
            <a:r>
              <a:rPr sz="4000" b="1">
                <a:solidFill>
                  <a:srgbClr val="F4F4F4"/>
                </a:solidFill>
                <a:latin typeface="Arial"/>
              </a:rPr>
              <a:t>Composition Is Physical</a:t>
            </a:r>
          </a:p>
        </p:txBody>
      </p:sp>
      <p:sp>
        <p:nvSpPr>
          <p:cNvPr id="5" name="TextBox 4"/>
          <p:cNvSpPr txBox="1"/>
          <p:nvPr/>
        </p:nvSpPr>
        <p:spPr>
          <a:xfrm>
            <a:off x="548640" y="6126480"/>
            <a:ext cx="5486400" cy="365760"/>
          </a:xfrm>
          <a:prstGeom prst="rect">
            <a:avLst/>
          </a:prstGeom>
          <a:noFill/>
        </p:spPr>
        <p:txBody>
          <a:bodyPr wrap="square">
            <a:spAutoFit/>
          </a:bodyPr>
          <a:lstStyle/>
          <a:p>
            <a:pPr>
              <a:lnSpc>
                <a:spcPct val="100000"/>
              </a:lnSpc>
            </a:pPr>
            <a:r>
              <a:rPr sz="1300" b="0">
                <a:solidFill>
                  <a:srgbClr val="6A6A6A"/>
                </a:solidFill>
                <a:latin typeface="Menlo"/>
              </a:rPr>
              <a:t>BY DANTE SISOFO</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09 · MAIN TEACHING</a:t>
            </a:r>
          </a:p>
        </p:txBody>
      </p:sp>
      <p:pic>
        <p:nvPicPr>
          <p:cNvPr id="4" name="Picture 3" descr="624-R0112602.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Separating the Planes With Your Body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Three planes: near, middle, far</a:t>
            </a:r>
          </a:p>
          <a:p>
            <a:pPr>
              <a:lnSpc>
                <a:spcPct val="125000"/>
              </a:lnSpc>
            </a:pPr>
            <a:r>
              <a:rPr sz="1700" b="0">
                <a:solidFill>
                  <a:srgbClr val="9A9A9A"/>
                </a:solidFill>
                <a:latin typeface="Arial"/>
              </a:rPr>
              <a:t>—  Eye level flattens them into one wash</a:t>
            </a:r>
          </a:p>
          <a:p>
            <a:pPr>
              <a:lnSpc>
                <a:spcPct val="125000"/>
              </a:lnSpc>
            </a:pPr>
            <a:r>
              <a:rPr sz="1700" b="0">
                <a:solidFill>
                  <a:srgbClr val="9A9A9A"/>
                </a:solidFill>
                <a:latin typeface="Arial"/>
              </a:rPr>
              <a:t>—  Raise or drop to pop the silhouettes</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10 · MAIN TEACHING</a:t>
            </a:r>
          </a:p>
        </p:txBody>
      </p:sp>
      <p:pic>
        <p:nvPicPr>
          <p:cNvPr id="4" name="Picture 3" descr="642-R010408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Every Scene Has a Sweet Spot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sweet spot is always there</a:t>
            </a:r>
          </a:p>
          <a:p>
            <a:pPr>
              <a:lnSpc>
                <a:spcPct val="125000"/>
              </a:lnSpc>
            </a:pPr>
            <a:r>
              <a:rPr sz="1700" b="0">
                <a:solidFill>
                  <a:srgbClr val="9A9A9A"/>
                </a:solidFill>
                <a:latin typeface="Arial"/>
              </a:rPr>
              <a:t>—  It's rarely obvious</a:t>
            </a:r>
          </a:p>
          <a:p>
            <a:pPr>
              <a:lnSpc>
                <a:spcPct val="125000"/>
              </a:lnSpc>
            </a:pPr>
            <a:r>
              <a:rPr sz="1700" b="0">
                <a:solidFill>
                  <a:srgbClr val="9A9A9A"/>
                </a:solidFill>
                <a:latin typeface="Arial"/>
              </a:rPr>
              <a:t>—  You find it by practice, not theory</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11 · MAIN TEACHING</a:t>
            </a:r>
          </a:p>
        </p:txBody>
      </p:sp>
      <p:pic>
        <p:nvPicPr>
          <p:cNvPr id="4" name="Picture 3" descr="674-R0094342.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A Visual Puzzle You Solve With Your Body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Foreground, subject, background float free</a:t>
            </a:r>
          </a:p>
          <a:p>
            <a:pPr>
              <a:lnSpc>
                <a:spcPct val="125000"/>
              </a:lnSpc>
            </a:pPr>
            <a:r>
              <a:rPr sz="1700" b="0">
                <a:solidFill>
                  <a:srgbClr val="9A9A9A"/>
                </a:solidFill>
                <a:latin typeface="Arial"/>
              </a:rPr>
              <a:t>—  You lock them in — not in Photoshop</a:t>
            </a:r>
          </a:p>
          <a:p>
            <a:pPr>
              <a:lnSpc>
                <a:spcPct val="125000"/>
              </a:lnSpc>
            </a:pPr>
            <a:r>
              <a:rPr sz="1700" b="0">
                <a:solidFill>
                  <a:srgbClr val="9A9A9A"/>
                </a:solidFill>
                <a:latin typeface="Arial"/>
              </a:rPr>
              <a:t>—  With your legs, eyes, gut, timing</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12 · MAIN TEACHING</a:t>
            </a:r>
          </a:p>
        </p:txBody>
      </p:sp>
      <p:pic>
        <p:nvPicPr>
          <p:cNvPr id="4" name="Picture 3" descr="10-R003729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Bring the Draw Right Up to the Camera</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Find the thing that draws you in</a:t>
            </a:r>
          </a:p>
          <a:p>
            <a:pPr>
              <a:lnSpc>
                <a:spcPct val="125000"/>
              </a:lnSpc>
            </a:pPr>
            <a:r>
              <a:rPr sz="1700" b="0">
                <a:solidFill>
                  <a:srgbClr val="9A9A9A"/>
                </a:solidFill>
                <a:latin typeface="Arial"/>
              </a:rPr>
              <a:t>—  Get close, place it against the camera</a:t>
            </a:r>
          </a:p>
          <a:p>
            <a:pPr>
              <a:lnSpc>
                <a:spcPct val="125000"/>
              </a:lnSpc>
            </a:pPr>
            <a:r>
              <a:rPr sz="1700" b="0">
                <a:solidFill>
                  <a:srgbClr val="9A9A9A"/>
                </a:solidFill>
                <a:latin typeface="Arial"/>
              </a:rPr>
              <a:t>—  Closeness builds depth and locks the frame</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13 · MAIN TEACHING</a:t>
            </a:r>
          </a:p>
        </p:txBody>
      </p:sp>
      <p:pic>
        <p:nvPicPr>
          <p:cNvPr id="4" name="Picture 3" descr="106-R0035655.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Get Low to Feel the Energy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Drop to the subject's own level</a:t>
            </a:r>
          </a:p>
          <a:p>
            <a:pPr>
              <a:lnSpc>
                <a:spcPct val="125000"/>
              </a:lnSpc>
            </a:pPr>
            <a:r>
              <a:rPr sz="1700" b="0">
                <a:solidFill>
                  <a:srgbClr val="9A9A9A"/>
                </a:solidFill>
                <a:latin typeface="Arial"/>
              </a:rPr>
              <a:t>—  A near figure fills the foreground</a:t>
            </a:r>
          </a:p>
          <a:p>
            <a:pPr>
              <a:lnSpc>
                <a:spcPct val="125000"/>
              </a:lnSpc>
            </a:pPr>
            <a:r>
              <a:rPr sz="1700" b="0">
                <a:solidFill>
                  <a:srgbClr val="9A9A9A"/>
                </a:solidFill>
                <a:latin typeface="Arial"/>
              </a:rPr>
              <a:t>—  Low angle pulls the viewer in</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14 · MAIN TEACHING</a:t>
            </a:r>
          </a:p>
        </p:txBody>
      </p:sp>
      <p:pic>
        <p:nvPicPr>
          <p:cNvPr id="4" name="Picture 3" descr="108-R003211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Working Back to Front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Sometimes set the stage, then wait</a:t>
            </a:r>
          </a:p>
          <a:p>
            <a:pPr>
              <a:lnSpc>
                <a:spcPct val="125000"/>
              </a:lnSpc>
            </a:pPr>
            <a:r>
              <a:rPr sz="1700" b="0">
                <a:solidFill>
                  <a:srgbClr val="9A9A9A"/>
                </a:solidFill>
                <a:latin typeface="Arial"/>
              </a:rPr>
              <a:t>—  A sign or shape anchors the frame first</a:t>
            </a:r>
          </a:p>
          <a:p>
            <a:pPr>
              <a:lnSpc>
                <a:spcPct val="125000"/>
              </a:lnSpc>
            </a:pPr>
            <a:r>
              <a:rPr sz="1700" b="0">
                <a:solidFill>
                  <a:srgbClr val="9A9A9A"/>
                </a:solidFill>
                <a:latin typeface="Arial"/>
              </a:rPr>
              <a:t>—  Wait for a subject to complete it</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15 · MAIN TEACHING</a:t>
            </a:r>
          </a:p>
        </p:txBody>
      </p:sp>
      <p:pic>
        <p:nvPicPr>
          <p:cNvPr id="4" name="Picture 3" descr="122-R001110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Position and Perspective Decide Everything</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You own where your body stands</a:t>
            </a:r>
          </a:p>
          <a:p>
            <a:pPr>
              <a:lnSpc>
                <a:spcPct val="125000"/>
              </a:lnSpc>
            </a:pPr>
            <a:r>
              <a:rPr sz="1700" b="0">
                <a:solidFill>
                  <a:srgbClr val="9A9A9A"/>
                </a:solidFill>
                <a:latin typeface="Arial"/>
              </a:rPr>
              <a:t>—  A low angle clarifies form and gesture</a:t>
            </a:r>
          </a:p>
          <a:p>
            <a:pPr>
              <a:lnSpc>
                <a:spcPct val="125000"/>
              </a:lnSpc>
            </a:pPr>
            <a:r>
              <a:rPr sz="1700" b="0">
                <a:solidFill>
                  <a:srgbClr val="9A9A9A"/>
                </a:solidFill>
                <a:latin typeface="Arial"/>
              </a:rPr>
              <a:t>—  One step changes the whole picture</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16 · MAIN TEACHING</a:t>
            </a:r>
          </a:p>
        </p:txBody>
      </p:sp>
      <p:pic>
        <p:nvPicPr>
          <p:cNvPr id="4" name="Picture 3" descr="128-R0025352.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Let Go of the Noise, Keep It Raw</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You don't need thirds or Fibonacci spirals</a:t>
            </a:r>
          </a:p>
          <a:p>
            <a:pPr>
              <a:lnSpc>
                <a:spcPct val="125000"/>
              </a:lnSpc>
            </a:pPr>
            <a:r>
              <a:rPr sz="1700" b="0">
                <a:solidFill>
                  <a:srgbClr val="9A9A9A"/>
                </a:solidFill>
                <a:latin typeface="Arial"/>
              </a:rPr>
              <a:t>—  The frame reflects your body and gut</a:t>
            </a:r>
          </a:p>
          <a:p>
            <a:pPr>
              <a:lnSpc>
                <a:spcPct val="125000"/>
              </a:lnSpc>
            </a:pPr>
            <a:r>
              <a:rPr sz="1700" b="0">
                <a:solidFill>
                  <a:srgbClr val="9A9A9A"/>
                </a:solidFill>
                <a:latin typeface="Arial"/>
              </a:rPr>
              <a:t>—  Let life bleed in — alive beats sterile</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17 · PRACTICAL APPLICATION</a:t>
            </a:r>
          </a:p>
        </p:txBody>
      </p:sp>
      <p:pic>
        <p:nvPicPr>
          <p:cNvPr id="4" name="Picture 3" descr="755-R008424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Two-Eyes Drill</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Walk with the camera down</a:t>
            </a:r>
          </a:p>
          <a:p>
            <a:pPr>
              <a:lnSpc>
                <a:spcPct val="125000"/>
              </a:lnSpc>
            </a:pPr>
            <a:r>
              <a:rPr sz="1700" b="0">
                <a:solidFill>
                  <a:srgbClr val="9A9A9A"/>
                </a:solidFill>
                <a:latin typeface="Arial"/>
              </a:rPr>
              <a:t>—  Read life with both eyes first</a:t>
            </a:r>
          </a:p>
          <a:p>
            <a:pPr>
              <a:lnSpc>
                <a:spcPct val="125000"/>
              </a:lnSpc>
            </a:pPr>
            <a:r>
              <a:rPr sz="1700" b="0">
                <a:solidFill>
                  <a:srgbClr val="9A9A9A"/>
                </a:solidFill>
                <a:latin typeface="Arial"/>
              </a:rPr>
              <a:t>—  Move your feet before you raise it</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18 · PRACTICAL APPLICATION</a:t>
            </a:r>
          </a:p>
        </p:txBody>
      </p:sp>
      <p:pic>
        <p:nvPicPr>
          <p:cNvPr id="4" name="Picture 3" descr="769-R008203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Work One Sweet Spot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Pick one scene, stay with it</a:t>
            </a:r>
          </a:p>
          <a:p>
            <a:pPr>
              <a:lnSpc>
                <a:spcPct val="125000"/>
              </a:lnSpc>
            </a:pPr>
            <a:r>
              <a:rPr sz="1700" b="0">
                <a:solidFill>
                  <a:srgbClr val="9A9A9A"/>
                </a:solidFill>
                <a:latin typeface="Arial"/>
              </a:rPr>
              <a:t>—  Shoot it from low, high, left, right</a:t>
            </a:r>
          </a:p>
          <a:p>
            <a:pPr>
              <a:lnSpc>
                <a:spcPct val="125000"/>
              </a:lnSpc>
            </a:pPr>
            <a:r>
              <a:rPr sz="1700" b="0">
                <a:solidFill>
                  <a:srgbClr val="9A9A9A"/>
                </a:solidFill>
                <a:latin typeface="Arial"/>
              </a:rPr>
              <a:t>—  Compare frames — feel the sweet spot</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01 · CORE IDEA</a:t>
            </a:r>
          </a:p>
        </p:txBody>
      </p:sp>
      <p:pic>
        <p:nvPicPr>
          <p:cNvPr id="4" name="Picture 3" descr="364-R0111304.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Composition Is Physical</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Composition isn't an abstract idea</a:t>
            </a:r>
          </a:p>
          <a:p>
            <a:pPr>
              <a:lnSpc>
                <a:spcPct val="125000"/>
              </a:lnSpc>
            </a:pPr>
            <a:r>
              <a:rPr sz="1700" b="0">
                <a:solidFill>
                  <a:srgbClr val="9A9A9A"/>
                </a:solidFill>
                <a:latin typeface="Arial"/>
              </a:rPr>
              <a:t>—  It's your body, in space, in time</a:t>
            </a:r>
          </a:p>
          <a:p>
            <a:pPr>
              <a:lnSpc>
                <a:spcPct val="125000"/>
              </a:lnSpc>
            </a:pPr>
            <a:r>
              <a:rPr sz="1700" b="0">
                <a:solidFill>
                  <a:srgbClr val="9A9A9A"/>
                </a:solidFill>
                <a:latin typeface="Arial"/>
              </a:rPr>
              <a:t>—  You compose with your legs, not theory</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19 · COMMON MISTAKES</a:t>
            </a:r>
          </a:p>
        </p:txBody>
      </p:sp>
      <p:pic>
        <p:nvPicPr>
          <p:cNvPr id="4" name="Picture 3" descr="916-R0040070.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Shooting From Eye Level</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Eye level flattens everything together</a:t>
            </a:r>
          </a:p>
          <a:p>
            <a:pPr>
              <a:lnSpc>
                <a:spcPct val="125000"/>
              </a:lnSpc>
            </a:pPr>
            <a:r>
              <a:rPr sz="1700" b="0">
                <a:solidFill>
                  <a:srgbClr val="9A9A9A"/>
                </a:solidFill>
                <a:latin typeface="Arial"/>
              </a:rPr>
              <a:t>—  The subject melts into the background</a:t>
            </a:r>
          </a:p>
          <a:p>
            <a:pPr>
              <a:lnSpc>
                <a:spcPct val="125000"/>
              </a:lnSpc>
            </a:pPr>
            <a:r>
              <a:rPr sz="1700" b="0">
                <a:solidFill>
                  <a:srgbClr val="9A9A9A"/>
                </a:solidFill>
                <a:latin typeface="Arial"/>
              </a:rPr>
              <a:t>—  The fix is always: move your body</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20 · COMMON MISTAKES</a:t>
            </a:r>
          </a:p>
        </p:txBody>
      </p:sp>
      <p:pic>
        <p:nvPicPr>
          <p:cNvPr id="4" name="Picture 3" descr="928-R0038965.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Composing in Your Head (or in the Crop)</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Don't overanalyze thirds and lines</a:t>
            </a:r>
          </a:p>
          <a:p>
            <a:pPr>
              <a:lnSpc>
                <a:spcPct val="125000"/>
              </a:lnSpc>
            </a:pPr>
            <a:r>
              <a:rPr sz="1700" b="0">
                <a:solidFill>
                  <a:srgbClr val="9A9A9A"/>
                </a:solidFill>
                <a:latin typeface="Arial"/>
              </a:rPr>
              <a:t>—  Don't "fix it later" by cropping</a:t>
            </a:r>
          </a:p>
          <a:p>
            <a:pPr>
              <a:lnSpc>
                <a:spcPct val="125000"/>
              </a:lnSpc>
            </a:pPr>
            <a:r>
              <a:rPr sz="1700" b="0">
                <a:solidFill>
                  <a:srgbClr val="9A9A9A"/>
                </a:solidFill>
                <a:latin typeface="Arial"/>
              </a:rPr>
              <a:t>—  Move your feet, compose in-camera</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22 · RELATIONSHIP TO PREVIOUS</a:t>
            </a:r>
          </a:p>
        </p:txBody>
      </p:sp>
      <p:pic>
        <p:nvPicPr>
          <p:cNvPr id="4" name="Picture 3" descr="960-R003603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From Seeing to Placing</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Lesson 016 was about seeing the scene</a:t>
            </a:r>
          </a:p>
          <a:p>
            <a:pPr>
              <a:lnSpc>
                <a:spcPct val="125000"/>
              </a:lnSpc>
            </a:pPr>
            <a:r>
              <a:rPr sz="1700" b="0">
                <a:solidFill>
                  <a:srgbClr val="9A9A9A"/>
                </a:solidFill>
                <a:latin typeface="Arial"/>
              </a:rPr>
              <a:t>—  This lesson is about placing yourself in it</a:t>
            </a:r>
          </a:p>
          <a:p>
            <a:pPr>
              <a:lnSpc>
                <a:spcPct val="125000"/>
              </a:lnSpc>
            </a:pPr>
            <a:r>
              <a:rPr sz="1700" b="0">
                <a:solidFill>
                  <a:srgbClr val="9A9A9A"/>
                </a:solidFill>
                <a:latin typeface="Arial"/>
              </a:rPr>
              <a:t>—  Seeing finds it; the body locks it in</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23 · RELATIONSHIP TO UPCOMING</a:t>
            </a:r>
          </a:p>
        </p:txBody>
      </p:sp>
      <p:pic>
        <p:nvPicPr>
          <p:cNvPr id="4" name="Picture 3" descr="249-R019943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Toward Simplicity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Next: Simplicity, Abstraction &amp; Negative Space (Lesson 018)</a:t>
            </a:r>
          </a:p>
          <a:p>
            <a:pPr>
              <a:lnSpc>
                <a:spcPct val="125000"/>
              </a:lnSpc>
            </a:pPr>
            <a:r>
              <a:rPr sz="1700" b="0">
                <a:solidFill>
                  <a:srgbClr val="9A9A9A"/>
                </a:solidFill>
                <a:latin typeface="Arial"/>
              </a:rPr>
              <a:t>—  Same physical instinct, stripped down</a:t>
            </a:r>
          </a:p>
          <a:p>
            <a:pPr>
              <a:lnSpc>
                <a:spcPct val="125000"/>
              </a:lnSpc>
            </a:pPr>
            <a:r>
              <a:rPr sz="1700" b="0">
                <a:solidFill>
                  <a:srgbClr val="9A9A9A"/>
                </a:solidFill>
                <a:latin typeface="Arial"/>
              </a:rPr>
              <a:t>—  Use the body to subtract, not just stack</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24 · SUMMARY / TAKEAWAY</a:t>
            </a:r>
          </a:p>
        </p:txBody>
      </p:sp>
      <p:pic>
        <p:nvPicPr>
          <p:cNvPr id="4" name="Picture 3" descr="970-R0035251.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Move. Trust. Click.</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Composition is physical, not theoretical</a:t>
            </a:r>
          </a:p>
          <a:p>
            <a:pPr>
              <a:lnSpc>
                <a:spcPct val="125000"/>
              </a:lnSpc>
            </a:pPr>
            <a:r>
              <a:rPr sz="1700" b="0">
                <a:solidFill>
                  <a:srgbClr val="9A9A9A"/>
                </a:solidFill>
                <a:latin typeface="Arial"/>
              </a:rPr>
              <a:t>—  Solve the puzzle with legs, eyes, gut, timing</a:t>
            </a:r>
          </a:p>
          <a:p>
            <a:pPr>
              <a:lnSpc>
                <a:spcPct val="125000"/>
              </a:lnSpc>
            </a:pPr>
            <a:r>
              <a:rPr sz="1700" b="0">
                <a:solidFill>
                  <a:srgbClr val="9A9A9A"/>
                </a:solidFill>
                <a:latin typeface="Arial"/>
              </a:rPr>
              <a:t>—  Don't overthink it — move your body, trust your gut</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02 · LEARNING OBJECTIVE</a:t>
            </a:r>
          </a:p>
        </p:txBody>
      </p:sp>
      <p:pic>
        <p:nvPicPr>
          <p:cNvPr id="4" name="Picture 3" descr="59-R0051316.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What You'll Walk Away With</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Compose by moving your body</a:t>
            </a:r>
          </a:p>
          <a:p>
            <a:pPr>
              <a:lnSpc>
                <a:spcPct val="125000"/>
              </a:lnSpc>
            </a:pPr>
            <a:r>
              <a:rPr sz="1700" b="0">
                <a:solidFill>
                  <a:srgbClr val="9A9A9A"/>
                </a:solidFill>
                <a:latin typeface="Arial"/>
              </a:rPr>
              <a:t>—  Read foreground, middle ground, background</a:t>
            </a:r>
          </a:p>
          <a:p>
            <a:pPr>
              <a:lnSpc>
                <a:spcPct val="125000"/>
              </a:lnSpc>
            </a:pPr>
            <a:r>
              <a:rPr sz="1700" b="0">
                <a:solidFill>
                  <a:srgbClr val="9A9A9A"/>
                </a:solidFill>
                <a:latin typeface="Arial"/>
              </a:rPr>
              <a:t>—  Trust the gut over the rulebook</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03 · WHY THIS MATTERS</a:t>
            </a:r>
          </a:p>
        </p:txBody>
      </p:sp>
      <p:pic>
        <p:nvPicPr>
          <p:cNvPr id="4" name="Picture 3" descr="513-R005210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Order Out of Chaos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street is fast and chaotic</a:t>
            </a:r>
          </a:p>
          <a:p>
            <a:pPr>
              <a:lnSpc>
                <a:spcPct val="125000"/>
              </a:lnSpc>
            </a:pPr>
            <a:r>
              <a:rPr sz="1700" b="0">
                <a:solidFill>
                  <a:srgbClr val="9A9A9A"/>
                </a:solidFill>
                <a:latin typeface="Arial"/>
              </a:rPr>
              <a:t>—  Our job: put order to the chaos</a:t>
            </a:r>
          </a:p>
          <a:p>
            <a:pPr>
              <a:lnSpc>
                <a:spcPct val="125000"/>
              </a:lnSpc>
            </a:pPr>
            <a:r>
              <a:rPr sz="1700" b="0">
                <a:solidFill>
                  <a:srgbClr val="9A9A9A"/>
                </a:solidFill>
                <a:latin typeface="Arial"/>
              </a:rPr>
              <a:t>—  Form turns a moment into a photo</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04 · WHY THIS MATTERS</a:t>
            </a:r>
          </a:p>
        </p:txBody>
      </p:sp>
      <p:pic>
        <p:nvPicPr>
          <p:cNvPr id="4" name="Picture 3" descr="822-R004628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Theory Won't Save You</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You can't think your way to a photo</a:t>
            </a:r>
          </a:p>
          <a:p>
            <a:pPr>
              <a:lnSpc>
                <a:spcPct val="125000"/>
              </a:lnSpc>
            </a:pPr>
            <a:r>
              <a:rPr sz="1700" b="0">
                <a:solidFill>
                  <a:srgbClr val="9A9A9A"/>
                </a:solidFill>
                <a:latin typeface="Arial"/>
              </a:rPr>
              <a:t>—  Diagrams are fluff until you walk</a:t>
            </a:r>
          </a:p>
          <a:p>
            <a:pPr>
              <a:lnSpc>
                <a:spcPct val="125000"/>
              </a:lnSpc>
            </a:pPr>
            <a:r>
              <a:rPr sz="1700" b="0">
                <a:solidFill>
                  <a:srgbClr val="9A9A9A"/>
                </a:solidFill>
                <a:latin typeface="Arial"/>
              </a:rPr>
              <a:t>—  Praxis beats philosophy</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05 · MAIN TEACHING</a:t>
            </a:r>
          </a:p>
        </p:txBody>
      </p:sp>
      <p:pic>
        <p:nvPicPr>
          <p:cNvPr id="4" name="Picture 3" descr="872-R0044058.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Com = Together, Position = To Place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word means "to place together"</a:t>
            </a:r>
          </a:p>
          <a:p>
            <a:pPr>
              <a:lnSpc>
                <a:spcPct val="125000"/>
              </a:lnSpc>
            </a:pPr>
            <a:r>
              <a:rPr sz="1700" b="0">
                <a:solidFill>
                  <a:srgbClr val="9A9A9A"/>
                </a:solidFill>
                <a:latin typeface="Arial"/>
              </a:rPr>
              <a:t>—  You place yourself against the scene</a:t>
            </a:r>
          </a:p>
          <a:p>
            <a:pPr>
              <a:lnSpc>
                <a:spcPct val="125000"/>
              </a:lnSpc>
            </a:pPr>
            <a:r>
              <a:rPr sz="1700" b="0">
                <a:solidFill>
                  <a:srgbClr val="9A9A9A"/>
                </a:solidFill>
                <a:latin typeface="Arial"/>
              </a:rPr>
              <a:t>—  Subject, background, light, moment</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06 · MAIN TEACHING</a:t>
            </a:r>
          </a:p>
        </p:txBody>
      </p:sp>
      <p:pic>
        <p:nvPicPr>
          <p:cNvPr id="4" name="Picture 3" descr="877-R004378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You See With Your Body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Not a brush, not a pencil — your feet</a:t>
            </a:r>
          </a:p>
          <a:p>
            <a:pPr>
              <a:lnSpc>
                <a:spcPct val="125000"/>
              </a:lnSpc>
            </a:pPr>
            <a:r>
              <a:rPr sz="1700" b="0">
                <a:solidFill>
                  <a:srgbClr val="9A9A9A"/>
                </a:solidFill>
                <a:latin typeface="Arial"/>
              </a:rPr>
              <a:t>—  Drop low, step left, slide right, raise up</a:t>
            </a:r>
          </a:p>
          <a:p>
            <a:pPr>
              <a:lnSpc>
                <a:spcPct val="125000"/>
              </a:lnSpc>
            </a:pPr>
            <a:r>
              <a:rPr sz="1700" b="0">
                <a:solidFill>
                  <a:srgbClr val="9A9A9A"/>
                </a:solidFill>
                <a:latin typeface="Arial"/>
              </a:rPr>
              <a:t>—  It's a dance, not a calculation</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07 · MAIN TEACHING</a:t>
            </a:r>
          </a:p>
        </p:txBody>
      </p:sp>
      <p:pic>
        <p:nvPicPr>
          <p:cNvPr id="4" name="Picture 3" descr="621-R011513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Instinct, Not Intellect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You're not hunting vanishing points</a:t>
            </a:r>
          </a:p>
          <a:p>
            <a:pPr>
              <a:lnSpc>
                <a:spcPct val="125000"/>
              </a:lnSpc>
            </a:pPr>
            <a:r>
              <a:rPr sz="1700" b="0">
                <a:solidFill>
                  <a:srgbClr val="9A9A9A"/>
                </a:solidFill>
                <a:latin typeface="Arial"/>
              </a:rPr>
              <a:t>—  The shutter press comes from the gut</a:t>
            </a:r>
          </a:p>
          <a:p>
            <a:pPr>
              <a:lnSpc>
                <a:spcPct val="125000"/>
              </a:lnSpc>
            </a:pPr>
            <a:r>
              <a:rPr sz="1700" b="0">
                <a:solidFill>
                  <a:srgbClr val="9A9A9A"/>
                </a:solidFill>
                <a:latin typeface="Arial"/>
              </a:rPr>
              <a:t>—  Two eyes open, camera down</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08 · MAIN TEACHING</a:t>
            </a:r>
          </a:p>
        </p:txBody>
      </p:sp>
      <p:pic>
        <p:nvPicPr>
          <p:cNvPr id="4" name="Picture 3" descr="647-R010008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Layering Is the Natural Outcome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Layering isn't a trick — it's positioning</a:t>
            </a:r>
          </a:p>
          <a:p>
            <a:pPr>
              <a:lnSpc>
                <a:spcPct val="125000"/>
              </a:lnSpc>
            </a:pPr>
            <a:r>
              <a:rPr sz="1700" b="0">
                <a:solidFill>
                  <a:srgbClr val="9A9A9A"/>
                </a:solidFill>
                <a:latin typeface="Arial"/>
              </a:rPr>
              <a:t>—  Foreground, middle ground, background</a:t>
            </a:r>
          </a:p>
          <a:p>
            <a:pPr>
              <a:lnSpc>
                <a:spcPct val="125000"/>
              </a:lnSpc>
            </a:pPr>
            <a:r>
              <a:rPr sz="1700" b="0">
                <a:solidFill>
                  <a:srgbClr val="9A9A9A"/>
                </a:solidFill>
                <a:latin typeface="Arial"/>
              </a:rPr>
              <a:t>—  Don't force complexity; feel simplicity</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