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Welcome to your first seeing lesson of this kind. Up to now we've talked about seeing in theory — the mundane, the snapshot, juxtaposition, being a tourist at home. Today we slow the whole act down and take it apart. What catches your eye, the decision you make next, and why a frame ends up working. Seeing is a skill, and you train it by studying how it happens — not by hoping it happens.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proof of why the anchor matters. A strong frame comes alive in layers — an element holding the right third, another holding the left, the visual feast of gesture and color in the center. Spiraling movement, popping color, a whole story in one shot. But the thing that actually holds it up is that single anchor. Take the anchor away and the frame falls flat — energy with nothing to organize it. Seeing the anchor is the photograph.</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third muscle: reading a whole scene before you make a single picture. When you find a place with potential, resist the urge to shoot immediately. First, clock everything — who's on the right, who's bending in the center, the striking detail on the wall behind, the gazes connecting the people. You're taking inventory of every element the scene is offering you. You can't compose a scene you haven't actually read.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craft underneath reading a scene. You set your stage by working back to front — first the background: the clean wall, the texture, the subtle color notes, the detail that anchors the top of the frame. You want to be very aware of your foreground, your background, and how you can combine different things coming your way. Once the stage is set, you stop chasing. You hold your position, because you know something interesting is going to enter it.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then it happens. A figure crosses — a splash of color, a gesture, the exact element the stage was built for — and everything comes together. That's the payoff of reading a scene: you've prepared it so completely that when the missing piece walks in, you already know it's the piece. You're not scrambling. By staying patient and setting your stage, life delivers the frame to you. Just being there, working the scene. That's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back and the same pattern runs underneath every kind of seeing. Something catches you — a quality of light, a burst of life, a place with potential. Then you decide on a relationship — an anchor, a backdrop, a clean stage. Then you position your body and wait, and only then do you click. Catch, decide, position, wait. That's the anatomy of seeing, and it doesn't change from one scene to the next.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notice what threads through all of it: you move. You drop low, you climb, you lean over a railing, you approach instead of drifting past. Photography is a physical game. You're not just looking — you're responding. Seeing isn't passive. The eye notices, and then the body has to go put itself in the one spot where the photograph actually exists. Keep that — it's where we're headed next.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how you run your own seeing-breakdown. Pick three of your own photographs and, for each, answer three questions out loud: What caught my eye first? What relationship did I decide on? And why does the frame work — or why doesn't it? Be honest when the answer is "nothing caught me, I just snapped." Naming the seeing is how you start to repeat it on purpose.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do the live version. Pick one ordinary spot — a corner, a wall, a doorway with good light — and stay. Read it fully. Set your stage back to front, find your anchor, and then hold your position and wait for the element that completes the frame. You're training patience and reading at the same time. Most days you'll leave with one frame. That one frame is the lesson.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drill: go out and follow light instead of subjects. Find a beautiful pool of light, a dramatic shadow, a glowing backdrop — and then wait for content to walk into it. You're flipping the usual order. Instead of "interesting person, now where's a background," it becomes "incredible light, who's about to step into it." Train your eye to be pulled by light first, and the subjects will come.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is snapping before you've actually seen. You react to "something's happening" and grab a frame with no anchor, no backdrop relationship, no decision behind it. That's the snapshot we warned about — content with no form. It's the frame with the energy but no anchor to hold it up. Slow down half a second and ask: what's the relationship here? If you can't name it, you haven't seen it yet.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look at a street scene and read it the way a photographer does — to spot the photograph hiding inside an ordinary moment, to feel a juxtaposition starting to form, and to understand a scene well enough to know where to stand and what to wait for. We're going to install a way of looking that works anywhere, on anything.</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is leaving too soon. You read a scene, you feel the potential — and then you get impatient and walk. But the frames that complete a scene often take the long wait: the hour that lets it ripen, the early-morning stillness. The frame completes when the missing piece walks in, and it only walks in if you're still there. Patience isn't separate from seeing. Staying is part of how you see.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lesson closes out our "Learning to See" module by putting all of it to work. Everything from Lesson 015, Be a Tourist at Home — bringing fresh, curious eyes to the ordinary — is exactly what you're doing when you spot the shot, feel the juxtaposition form, and read a scene fresh. The mundane made interesting, the juxtaposition recognized, the familiar seen anew. This is Module 3 leaving the page and becoming the way you actually look.</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notice where all of this pointed: you move to make the frame. That's the bridge into Module 4 and Lesson 017, Composition Is Physical. Seeing tells you what matters and where the relationship lives — composition is how you move your body to build it. The eye decides; the feet execute. Next lesson we turn this seeing into the physical craft of composing.</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Seeing isn't magic and it isn't luck — it's a pattern you can run every time. Something catches you, you decide on a relationship, you position your body, and you wait for it to complete. Find your anchor, set your stage, follow the light, and stay long enough for the frame to arrive. The photograph is made before you ever click. See it first — then go build it.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The photograph is mostly made before you ever press the button. By the time you click, the real work — noticing, positioning, waiting — is already done. Most people walk straight past incredible frames because nobody ever taught them to see. When you learn to watch your own seeing in slow motion, you stop walking past your own pictures.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Seeing isn't one skill — it's three muscles working together, and we're going to isolate each one. The first is spotting the shot: catching a photograph inside a plain, unremarkable moment. The second is recognizing a juxtaposition forming: feeling two elements about to lock into a relationship. The third is reading a whole scene: understanding a place well enough to set your stage and wait. Same skill, three angles. Let's get into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Start with the first move of seeing: something catches you. And more often than not, the thing that catches you isn't the obvious event — it's the light. A pool of golden-hour light on a wall, long looming shadows, a dramatic glow. You don't walk out hunting for a specific subject. You let a quality of light, a color, a gesture stop you in your tracks. The light is the invitation. What's happening inside it is secondary — for now.</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something pulls you in, the second thing to notice is your background. A wall, a mural, a doorway, a texture — something you can relate your subject to. This is where seeing matures into a plan. You're no longer just reacting; you're deciding to build a relationship between the moment and the setting behind it. It's all about synthesizing content with form — the moment with the composition. The light pulls you in; the backdrop tells you where to point.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you work it. Use light and shadow to separate your subjects from the clutter, keep the frame clean, simplify the chaos into something the eye can read. Then you wait for the gesture — the outstretched arm, the half-lit face, the thing suspended midair — and you freeze it. The photographer is simply responsible for where they position their physical body in relationship to the moment, the content, and the background. You notice light, you approach, you move, you work the scene. That's the whole loop.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different flavor of seeing — the patient kind. Sometimes you arrive at a rich place and there's nothing to photograph yet. That's not a failure; that's the beginning. Seeing isn't always a lightning strike. Sometimes it's staying an hour, two hours — chatting, soaking in the life of a place, letting it forget you're there — until the scene finally ripens and the moment you didn't know you were waiting for arrives.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watch how you handle abundance. When there's life everywhere in front of you, the mistake is to try to hold all of it. Instead, position yourself in relationship to one thing — a distant figure, a single strong element that becomes your anchor point. This is recognizing a juxtaposition forming: feeling how a far-off, seemingly unrelated element will lock into the foreground moment and give the whole thing meaning. The energy is the event; the anchor is what turns it into a frame.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3 · LEARNING TO SEE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I — Seeing</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45-R005511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Your Anchor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With chaos in front of you, pick one thing</a:t>
            </a:r>
          </a:p>
          <a:p>
            <a:pPr>
              <a:lnSpc>
                <a:spcPct val="125000"/>
              </a:lnSpc>
            </a:pPr>
            <a:r>
              <a:rPr sz="1700" b="0">
                <a:solidFill>
                  <a:srgbClr val="9A9A9A"/>
                </a:solidFill>
                <a:latin typeface="Arial"/>
              </a:rPr>
              <a:t>—  That element becomes your anchor point</a:t>
            </a:r>
          </a:p>
          <a:p>
            <a:pPr>
              <a:lnSpc>
                <a:spcPct val="125000"/>
              </a:lnSpc>
            </a:pPr>
            <a:r>
              <a:rPr sz="1700" b="0">
                <a:solidFill>
                  <a:srgbClr val="9A9A9A"/>
                </a:solidFill>
                <a:latin typeface="Arial"/>
              </a:rPr>
              <a:t>—  Feel the juxtaposition forming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456-R007058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the Anchor Holds It Up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Composition comes alive in layers, in thirds</a:t>
            </a:r>
          </a:p>
          <a:p>
            <a:pPr>
              <a:lnSpc>
                <a:spcPct val="125000"/>
              </a:lnSpc>
            </a:pPr>
            <a:r>
              <a:rPr sz="1700" b="0">
                <a:solidFill>
                  <a:srgbClr val="9A9A9A"/>
                </a:solidFill>
                <a:latin typeface="Arial"/>
              </a:rPr>
              <a:t>—  Gesture and color carry the energy</a:t>
            </a:r>
          </a:p>
          <a:p>
            <a:pPr>
              <a:lnSpc>
                <a:spcPct val="125000"/>
              </a:lnSpc>
            </a:pPr>
            <a:r>
              <a:rPr sz="1700" b="0">
                <a:solidFill>
                  <a:srgbClr val="9A9A9A"/>
                </a:solidFill>
                <a:latin typeface="Arial"/>
              </a:rPr>
              <a:t>—  Remove the anchor and the frame falls flat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457-R00703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Reading a Whole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Clock everything before you shoot</a:t>
            </a:r>
          </a:p>
          <a:p>
            <a:pPr>
              <a:lnSpc>
                <a:spcPct val="125000"/>
              </a:lnSpc>
            </a:pPr>
            <a:r>
              <a:rPr sz="1700" b="0">
                <a:solidFill>
                  <a:srgbClr val="9A9A9A"/>
                </a:solidFill>
                <a:latin typeface="Arial"/>
              </a:rPr>
              <a:t>—  Subjects, background detail, the gazes between</a:t>
            </a:r>
          </a:p>
          <a:p>
            <a:pPr>
              <a:lnSpc>
                <a:spcPct val="125000"/>
              </a:lnSpc>
            </a:pPr>
            <a:r>
              <a:rPr sz="1700" b="0">
                <a:solidFill>
                  <a:srgbClr val="9A9A9A"/>
                </a:solidFill>
                <a:latin typeface="Arial"/>
              </a:rPr>
              <a:t>—  Understand the scene, then decide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461-R006911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the Stage Back to Front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Build the frame from the background forward</a:t>
            </a:r>
          </a:p>
          <a:p>
            <a:pPr>
              <a:lnSpc>
                <a:spcPct val="125000"/>
              </a:lnSpc>
            </a:pPr>
            <a:r>
              <a:rPr sz="1700" b="0">
                <a:solidFill>
                  <a:srgbClr val="9A9A9A"/>
                </a:solidFill>
                <a:latin typeface="Arial"/>
              </a:rPr>
              <a:t>—  Lock the clean backdrop and its details</a:t>
            </a:r>
          </a:p>
          <a:p>
            <a:pPr>
              <a:lnSpc>
                <a:spcPct val="125000"/>
              </a:lnSpc>
            </a:pPr>
            <a:r>
              <a:rPr sz="1700" b="0">
                <a:solidFill>
                  <a:srgbClr val="9A9A9A"/>
                </a:solidFill>
                <a:latin typeface="Arial"/>
              </a:rPr>
              <a:t>—  Set the stage, then hold and wait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466-R006817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 for the Frame to Complete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missing piece walks in</a:t>
            </a:r>
          </a:p>
          <a:p>
            <a:pPr>
              <a:lnSpc>
                <a:spcPct val="125000"/>
              </a:lnSpc>
            </a:pPr>
            <a:r>
              <a:rPr sz="1700" b="0">
                <a:solidFill>
                  <a:srgbClr val="9A9A9A"/>
                </a:solidFill>
                <a:latin typeface="Arial"/>
              </a:rPr>
              <a:t>—  Everything you prepared pays off</a:t>
            </a:r>
          </a:p>
          <a:p>
            <a:pPr>
              <a:lnSpc>
                <a:spcPct val="125000"/>
              </a:lnSpc>
            </a:pPr>
            <a:r>
              <a:rPr sz="1700" b="0">
                <a:solidFill>
                  <a:srgbClr val="9A9A9A"/>
                </a:solidFill>
                <a:latin typeface="Arial"/>
              </a:rPr>
              <a:t>—  Being there is the work</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468-R00672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Pattern Underneath All Seeing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Something catches you → light, color, gesture</a:t>
            </a:r>
          </a:p>
          <a:p>
            <a:pPr>
              <a:lnSpc>
                <a:spcPct val="125000"/>
              </a:lnSpc>
            </a:pPr>
            <a:r>
              <a:rPr sz="1700" b="0">
                <a:solidFill>
                  <a:srgbClr val="9A9A9A"/>
                </a:solidFill>
                <a:latin typeface="Arial"/>
              </a:rPr>
              <a:t>—  You decide a relationship → anchor, backdrop, stage</a:t>
            </a:r>
          </a:p>
          <a:p>
            <a:pPr>
              <a:lnSpc>
                <a:spcPct val="125000"/>
              </a:lnSpc>
            </a:pPr>
            <a:r>
              <a:rPr sz="1700" b="0">
                <a:solidFill>
                  <a:srgbClr val="9A9A9A"/>
                </a:solidFill>
                <a:latin typeface="Arial"/>
              </a:rPr>
              <a:t>—  You position and wait → then click</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470-R006715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Seeing Is a Physical Act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Photography is a physical game</a:t>
            </a:r>
          </a:p>
          <a:p>
            <a:pPr>
              <a:lnSpc>
                <a:spcPct val="125000"/>
              </a:lnSpc>
            </a:pPr>
            <a:r>
              <a:rPr sz="1700" b="0">
                <a:solidFill>
                  <a:srgbClr val="9A9A9A"/>
                </a:solidFill>
                <a:latin typeface="Arial"/>
              </a:rPr>
              <a:t>—  You're not just looking — you're responding</a:t>
            </a:r>
          </a:p>
          <a:p>
            <a:pPr>
              <a:lnSpc>
                <a:spcPct val="125000"/>
              </a:lnSpc>
            </a:pPr>
            <a:r>
              <a:rPr sz="1700" b="0">
                <a:solidFill>
                  <a:srgbClr val="9A9A9A"/>
                </a:solidFill>
                <a:latin typeface="Arial"/>
              </a:rPr>
              <a:t>—  Move your body to make the frame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479-R00635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Break Down Your Own Frames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3 of your own photos</a:t>
            </a:r>
          </a:p>
          <a:p>
            <a:pPr>
              <a:lnSpc>
                <a:spcPct val="125000"/>
              </a:lnSpc>
            </a:pPr>
            <a:r>
              <a:rPr sz="1700" b="0">
                <a:solidFill>
                  <a:srgbClr val="9A9A9A"/>
                </a:solidFill>
                <a:latin typeface="Arial"/>
              </a:rPr>
              <a:t>—  For each: what caught me? what did I decide?</a:t>
            </a:r>
          </a:p>
          <a:p>
            <a:pPr>
              <a:lnSpc>
                <a:spcPct val="125000"/>
              </a:lnSpc>
            </a:pPr>
            <a:r>
              <a:rPr sz="1700" b="0">
                <a:solidFill>
                  <a:srgbClr val="9A9A9A"/>
                </a:solidFill>
                <a:latin typeface="Arial"/>
              </a:rPr>
              <a:t>—  Why does it work — or why doesn't it?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49-R00257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Long-Stay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ordinary scene and stay</a:t>
            </a:r>
          </a:p>
          <a:p>
            <a:pPr>
              <a:lnSpc>
                <a:spcPct val="125000"/>
              </a:lnSpc>
            </a:pPr>
            <a:r>
              <a:rPr sz="1700" b="0">
                <a:solidFill>
                  <a:srgbClr val="9A9A9A"/>
                </a:solidFill>
                <a:latin typeface="Arial"/>
              </a:rPr>
              <a:t>—  Set your stage back to front</a:t>
            </a:r>
          </a:p>
          <a:p>
            <a:pPr>
              <a:lnSpc>
                <a:spcPct val="125000"/>
              </a:lnSpc>
            </a:pPr>
            <a:r>
              <a:rPr sz="1700" b="0">
                <a:solidFill>
                  <a:srgbClr val="9A9A9A"/>
                </a:solidFill>
                <a:latin typeface="Arial"/>
              </a:rPr>
              <a:t>—  Wait for the element that completes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56-R005181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the Light, Not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 and hunt light first</a:t>
            </a:r>
          </a:p>
          <a:p>
            <a:pPr>
              <a:lnSpc>
                <a:spcPct val="125000"/>
              </a:lnSpc>
            </a:pPr>
            <a:r>
              <a:rPr sz="1700" b="0">
                <a:solidFill>
                  <a:srgbClr val="9A9A9A"/>
                </a:solidFill>
                <a:latin typeface="Arial"/>
              </a:rPr>
              <a:t>—  Then wait for content to enter it</a:t>
            </a:r>
          </a:p>
          <a:p>
            <a:pPr>
              <a:lnSpc>
                <a:spcPct val="125000"/>
              </a:lnSpc>
            </a:pPr>
            <a:r>
              <a:rPr sz="1700" b="0">
                <a:solidFill>
                  <a:srgbClr val="9A9A9A"/>
                </a:solidFill>
                <a:latin typeface="Arial"/>
              </a:rPr>
              <a:t>—  Let the quality of light pull you in</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434-R008354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Seeing Is the Whole Game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Seeing is a trainable skill</a:t>
            </a:r>
          </a:p>
          <a:p>
            <a:pPr>
              <a:lnSpc>
                <a:spcPct val="125000"/>
              </a:lnSpc>
            </a:pPr>
            <a:r>
              <a:rPr sz="1700" b="0">
                <a:solidFill>
                  <a:srgbClr val="9A9A9A"/>
                </a:solidFill>
                <a:latin typeface="Arial"/>
              </a:rPr>
              <a:t>—  What catches you → the decision → why it works</a:t>
            </a:r>
          </a:p>
          <a:p>
            <a:pPr>
              <a:lnSpc>
                <a:spcPct val="125000"/>
              </a:lnSpc>
            </a:pPr>
            <a:r>
              <a:rPr sz="1700" b="0">
                <a:solidFill>
                  <a:srgbClr val="9A9A9A"/>
                </a:solidFill>
                <a:latin typeface="Arial"/>
              </a:rPr>
              <a:t>—  You can install a way of looking</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491-R006026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Snapping Before You've Seen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on reflex with no relationship</a:t>
            </a:r>
          </a:p>
          <a:p>
            <a:pPr>
              <a:lnSpc>
                <a:spcPct val="125000"/>
              </a:lnSpc>
            </a:pPr>
            <a:r>
              <a:rPr sz="1700" b="0">
                <a:solidFill>
                  <a:srgbClr val="9A9A9A"/>
                </a:solidFill>
                <a:latin typeface="Arial"/>
              </a:rPr>
              <a:t>—  No anchor, no stage, no decision</a:t>
            </a:r>
          </a:p>
          <a:p>
            <a:pPr>
              <a:lnSpc>
                <a:spcPct val="125000"/>
              </a:lnSpc>
            </a:pPr>
            <a:r>
              <a:rPr sz="1700" b="0">
                <a:solidFill>
                  <a:srgbClr val="9A9A9A"/>
                </a:solidFill>
                <a:latin typeface="Arial"/>
              </a:rPr>
              <a:t>—  A snapshot, not a photograph</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99-R00571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Leaving Before the Scene Ripens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Walking away before the frame completes</a:t>
            </a:r>
          </a:p>
          <a:p>
            <a:pPr>
              <a:lnSpc>
                <a:spcPct val="125000"/>
              </a:lnSpc>
            </a:pPr>
            <a:r>
              <a:rPr sz="1700" b="0">
                <a:solidFill>
                  <a:srgbClr val="9A9A9A"/>
                </a:solidFill>
                <a:latin typeface="Arial"/>
              </a:rPr>
              <a:t>—  Forgetting that patience is part of seeing</a:t>
            </a:r>
          </a:p>
          <a:p>
            <a:pPr>
              <a:lnSpc>
                <a:spcPct val="125000"/>
              </a:lnSpc>
            </a:pPr>
            <a:r>
              <a:rPr sz="1700" b="0">
                <a:solidFill>
                  <a:srgbClr val="9A9A9A"/>
                </a:solidFill>
                <a:latin typeface="Arial"/>
              </a:rPr>
              <a:t>—  The missing piece arrives if you stay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5-R006447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Putting Module 3 to Work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Closes the "Learning to See" module</a:t>
            </a:r>
          </a:p>
          <a:p>
            <a:pPr>
              <a:lnSpc>
                <a:spcPct val="125000"/>
              </a:lnSpc>
            </a:pPr>
            <a:r>
              <a:rPr sz="1700" b="0">
                <a:solidFill>
                  <a:srgbClr val="9A9A9A"/>
                </a:solidFill>
                <a:latin typeface="Arial"/>
              </a:rPr>
              <a:t>—  Mundane, juxtaposition, tourist-at-home — applied</a:t>
            </a:r>
          </a:p>
          <a:p>
            <a:pPr>
              <a:lnSpc>
                <a:spcPct val="125000"/>
              </a:lnSpc>
            </a:pPr>
            <a:r>
              <a:rPr sz="1700" b="0">
                <a:solidFill>
                  <a:srgbClr val="9A9A9A"/>
                </a:solidFill>
                <a:latin typeface="Arial"/>
              </a:rPr>
              <a:t>—  From theory into real seeing</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10-R005317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 Seeing Becomes Composition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Composition Is Physical (Lesson 017)</a:t>
            </a:r>
          </a:p>
          <a:p>
            <a:pPr>
              <a:lnSpc>
                <a:spcPct val="125000"/>
              </a:lnSpc>
            </a:pPr>
            <a:r>
              <a:rPr sz="1700" b="0">
                <a:solidFill>
                  <a:srgbClr val="9A9A9A"/>
                </a:solidFill>
                <a:latin typeface="Arial"/>
              </a:rPr>
              <a:t>—  Seeing tells you where to stand</a:t>
            </a:r>
          </a:p>
          <a:p>
            <a:pPr>
              <a:lnSpc>
                <a:spcPct val="125000"/>
              </a:lnSpc>
            </a:pPr>
            <a:r>
              <a:rPr sz="1700" b="0">
                <a:solidFill>
                  <a:srgbClr val="9A9A9A"/>
                </a:solidFill>
                <a:latin typeface="Arial"/>
              </a:rPr>
              <a:t>—  The eye decides; the body builds the frame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11-R005252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Catch, Decide, Position, Wait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Seeing: catch → decide → position → wait</a:t>
            </a:r>
          </a:p>
          <a:p>
            <a:pPr>
              <a:lnSpc>
                <a:spcPct val="125000"/>
              </a:lnSpc>
            </a:pPr>
            <a:r>
              <a:rPr sz="1700" b="0">
                <a:solidFill>
                  <a:srgbClr val="9A9A9A"/>
                </a:solidFill>
                <a:latin typeface="Arial"/>
              </a:rPr>
              <a:t>—  Find the anchor, set the stage, stay</a:t>
            </a:r>
          </a:p>
          <a:p>
            <a:pPr>
              <a:lnSpc>
                <a:spcPct val="125000"/>
              </a:lnSpc>
            </a:pPr>
            <a:r>
              <a:rPr sz="1700" b="0">
                <a:solidFill>
                  <a:srgbClr val="9A9A9A"/>
                </a:solidFill>
                <a:latin typeface="Arial"/>
              </a:rPr>
              <a:t>—  The photo is made before the click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437-R00827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a Scene Like a Photographer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Spot the shot in the ordinary</a:t>
            </a:r>
          </a:p>
          <a:p>
            <a:pPr>
              <a:lnSpc>
                <a:spcPct val="125000"/>
              </a:lnSpc>
            </a:pPr>
            <a:r>
              <a:rPr sz="1700" b="0">
                <a:solidFill>
                  <a:srgbClr val="9A9A9A"/>
                </a:solidFill>
                <a:latin typeface="Arial"/>
              </a:rPr>
              <a:t>—  Recognize a juxtaposition forming</a:t>
            </a:r>
          </a:p>
          <a:p>
            <a:pPr>
              <a:lnSpc>
                <a:spcPct val="125000"/>
              </a:lnSpc>
            </a:pPr>
            <a:r>
              <a:rPr sz="1700" b="0">
                <a:solidFill>
                  <a:srgbClr val="9A9A9A"/>
                </a:solidFill>
                <a:latin typeface="Arial"/>
              </a:rPr>
              <a:t>—  Read a scene before you lift the camera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44-R002648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Photo Exists Before the Click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frame is decided in the seeing</a:t>
            </a:r>
          </a:p>
          <a:p>
            <a:pPr>
              <a:lnSpc>
                <a:spcPct val="125000"/>
              </a:lnSpc>
            </a:pPr>
            <a:r>
              <a:rPr sz="1700" b="0">
                <a:solidFill>
                  <a:srgbClr val="9A9A9A"/>
                </a:solidFill>
                <a:latin typeface="Arial"/>
              </a:rPr>
              <a:t>—  Pressing the shutter is the last step</a:t>
            </a:r>
          </a:p>
          <a:p>
            <a:pPr>
              <a:lnSpc>
                <a:spcPct val="125000"/>
              </a:lnSpc>
            </a:pPr>
            <a:r>
              <a:rPr sz="1700" b="0">
                <a:solidFill>
                  <a:srgbClr val="9A9A9A"/>
                </a:solidFill>
                <a:latin typeface="Arial"/>
              </a:rPr>
              <a:t>—  Untrained eyes walk right past it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MAIN TEACHING</a:t>
            </a:r>
          </a:p>
        </p:txBody>
      </p:sp>
      <p:pic>
        <p:nvPicPr>
          <p:cNvPr id="4" name="Picture 3" descr="444-R007676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Three Muscles of Seeing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Spotting the shot in an ordinary moment</a:t>
            </a:r>
          </a:p>
          <a:p>
            <a:pPr>
              <a:lnSpc>
                <a:spcPct val="125000"/>
              </a:lnSpc>
            </a:pPr>
            <a:r>
              <a:rPr sz="1700" b="0">
                <a:solidFill>
                  <a:srgbClr val="9A9A9A"/>
                </a:solidFill>
                <a:latin typeface="Arial"/>
              </a:rPr>
              <a:t>—  Recognizing a juxtaposition forming</a:t>
            </a:r>
          </a:p>
          <a:p>
            <a:pPr>
              <a:lnSpc>
                <a:spcPct val="125000"/>
              </a:lnSpc>
            </a:pPr>
            <a:r>
              <a:rPr sz="1700" b="0">
                <a:solidFill>
                  <a:srgbClr val="9A9A9A"/>
                </a:solidFill>
                <a:latin typeface="Arial"/>
              </a:rPr>
              <a:t>—  Reading a whole scene and setting the stage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546-R015106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the Light, Not the Event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Something has to catch you first</a:t>
            </a:r>
          </a:p>
          <a:p>
            <a:pPr>
              <a:lnSpc>
                <a:spcPct val="125000"/>
              </a:lnSpc>
            </a:pPr>
            <a:r>
              <a:rPr sz="1700" b="0">
                <a:solidFill>
                  <a:srgbClr val="9A9A9A"/>
                </a:solidFill>
                <a:latin typeface="Arial"/>
              </a:rPr>
              <a:t>—  Often it's a quality of light</a:t>
            </a:r>
          </a:p>
          <a:p>
            <a:pPr>
              <a:lnSpc>
                <a:spcPct val="125000"/>
              </a:lnSpc>
            </a:pPr>
            <a:r>
              <a:rPr sz="1700" b="0">
                <a:solidFill>
                  <a:srgbClr val="9A9A9A"/>
                </a:solidFill>
                <a:latin typeface="Arial"/>
              </a:rPr>
              <a:t>—  Light is the invitation, not the subject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558-R01490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the Background Become Your Stage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What catches you second is the backdrop</a:t>
            </a:r>
          </a:p>
          <a:p>
            <a:pPr>
              <a:lnSpc>
                <a:spcPct val="125000"/>
              </a:lnSpc>
            </a:pPr>
            <a:r>
              <a:rPr sz="1700" b="0">
                <a:solidFill>
                  <a:srgbClr val="9A9A9A"/>
                </a:solidFill>
                <a:latin typeface="Arial"/>
              </a:rPr>
              <a:t>—  Relate your subject to that backdrop</a:t>
            </a:r>
          </a:p>
          <a:p>
            <a:pPr>
              <a:lnSpc>
                <a:spcPct val="125000"/>
              </a:lnSpc>
            </a:pPr>
            <a:r>
              <a:rPr sz="1700" b="0">
                <a:solidFill>
                  <a:srgbClr val="9A9A9A"/>
                </a:solidFill>
                <a:latin typeface="Arial"/>
              </a:rPr>
              <a:t>—  Synthesize content with form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548-R015046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 Simplify, Wait for the Gesture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Move your body to separate the subjects</a:t>
            </a:r>
          </a:p>
          <a:p>
            <a:pPr>
              <a:lnSpc>
                <a:spcPct val="125000"/>
              </a:lnSpc>
            </a:pPr>
            <a:r>
              <a:rPr sz="1700" b="0">
                <a:solidFill>
                  <a:srgbClr val="9A9A9A"/>
                </a:solidFill>
                <a:latin typeface="Arial"/>
              </a:rPr>
              <a:t>—  Simplify the chaos in the frame</a:t>
            </a:r>
          </a:p>
          <a:p>
            <a:pPr>
              <a:lnSpc>
                <a:spcPct val="125000"/>
              </a:lnSpc>
            </a:pPr>
            <a:r>
              <a:rPr sz="1700" b="0">
                <a:solidFill>
                  <a:srgbClr val="9A9A9A"/>
                </a:solidFill>
                <a:latin typeface="Arial"/>
              </a:rPr>
              <a:t>—  Then wait for the gesture and freeze it</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447-R00761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Sometimes Seeing Is Just Staying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every frame is a lightning strike</a:t>
            </a:r>
          </a:p>
          <a:p>
            <a:pPr>
              <a:lnSpc>
                <a:spcPct val="125000"/>
              </a:lnSpc>
            </a:pPr>
            <a:r>
              <a:rPr sz="1700" b="0">
                <a:solidFill>
                  <a:srgbClr val="9A9A9A"/>
                </a:solidFill>
                <a:latin typeface="Arial"/>
              </a:rPr>
              <a:t>—  Some scenes have to ripen</a:t>
            </a:r>
          </a:p>
          <a:p>
            <a:pPr>
              <a:lnSpc>
                <a:spcPct val="125000"/>
              </a:lnSpc>
            </a:pPr>
            <a:r>
              <a:rPr sz="1700" b="0">
                <a:solidFill>
                  <a:srgbClr val="9A9A9A"/>
                </a:solidFill>
                <a:latin typeface="Arial"/>
              </a:rPr>
              <a:t>—  Stay long enough for the moment to arrive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