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7"/>
    <p:sldId id="257" r:id="rId8"/>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notesMaster" Target="notesMasters/notesMaster1.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What's popping, people — it's Dante. Today we get to the heart of the inner game: instinct over intellect. The photograph is born from instinct. When you feel that physical pull and press the shutter, the subconscious becomes conscious — and that's the purest skill there is on the street.</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Instinct can't breathe while you're chasing an outcome. So detach. I let go of the idea of good photos or bad photos. I'm not trying to make great photographs — I'm responding intuitively to what's in front of me. The moment you stop grading the result, the gut is free to react. The goal is simply to press the shutter.</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what this looks like. Picture yourself in the middle of a loud, crowded scene — a festival, a celebration, noise and disorder everywhere. Someone standing beside you glances your way, the background falls open cleanly behind them, everything aligns for a fraction of a second, and you click. It wasn't hunted. It wasn't planned. That's instinct — you simply let life deliver the moment to you.</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Another truth. Some of your favorite frames will happen when you had zero intention of photographing — lying by the water with someone you love, just resting, present, not working at all. After hours of simply being there, a scene unfolds on its own. You're ready only because the camera happens to be with you. No striving, no hunting — instinct catches what intention never would have.</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Then there's light itself. I shoot small JPEGs, high-contrast black and white, highlights exposed, shadows crushed — all baked in. That frees me from hunting "interesting moments." Instead I'm just curious how light hits a surface, a body, a form. Light never repeats; you can't make the same photo twice. So you can only react to it — pure instinct.</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When the intellect goes quiet, photography becomes meditative. Phone off. Mind still. Body, mind, and soul aligned at the moment you press. It's almost a walking meditation — moving through the world, observing patterns of light and people and details, present enough that the right frame just arrives. Presence is what lets instinct speak.</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And don't worry that instinct means you stop growing. You don't improve by thinking about improvement — you improve by doing the work. Walking more. Seeing more. Photographing more. Over time, your perception and your instincts sharpen on their own. The gut gets smarter the more you trust it. That's the only way it trains.</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your assignment. Set the camera to auto or program mode and leave it. Keep it off until you see something — then on, shutter, move on. No checking, no fiddling. Take every technical decision off the street so that the only thing left to do in the moment is react. Make instinct the only option you have.</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Then run the 0.001% rule. If something intrigues you even one-thousandth of a percent, just click the shutter. Don't stop to ask if it's worth it — that's the intellect trying to get a vote. Shoot more, think less. Let the gut twitch be the decision. You can sort out what mattered later.</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One more drill, and it sounds backwards: to react faster, move slower. The slower you walk, the more details you find and the more photographs you make. Slow the body down and you start noticing the way light hits a wall, the gestures people make. A calm body and a quiet mind are exactly what let instinct fire quickly.</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number-one mistake: thinking at the shutter. Standing there asking "is this good? is the composition right?" while the moment evaporates. Analysis belongs in the edit, never on the street. If you're calculating, you're already too late. Collect in the moment; contemplate at home. Never the other way around.</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By the end of this lesson you'll know how to get out of your own head and let your instincts run the show. You'll learn to push the thinking off the street — into the edit, where it belongs — so that in the moment, you respond instead of calculate.</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other mistake is forcing it — constructing photographs for impact, hunting moments, striving for hours. There's a season where that's sustainable, but it eventually burns you out and overrides your instincts. Stop hunting. Let life flow toward you, be there ready, and respond. The less you try, the better the work gets.</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builds directly on Lesson 006, where we entered the flow state. Remember the line: the more you think, the less you see; the less you think, the more you photograph. Flow is the room — instinct is what moves inside it. You can't trust your gut while you're overthinking, so we had to find flow first. Now we put it to work.</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Next, in Lesson 008, we take this trained instinct straight into the fire — Embrace Chaos. Crowds, markets, festivals, the lunch-rush whirlwind. Wherever there's chaos, you'll find me, throwing the camera into program mode to point, shoot, and pray. Chaos is the proving ground for everything we built today. Let's go test the gut.</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Last thing. Instinct over intellect doesn't mean throwing your knowledge away — it means putting it in the right place. Intellect in the edit; instinct on the street. Let go of control, detach from the outcome, feel the pull, and press. The subconscious becomes conscious — and that's the purest skill you'll ever build. Catch you next lesson.</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why this matters: the more you think, the less you see; the less you think, the more you photograph. The street moves faster than your analysis ever will — stand there solving the scene like a math problem and the moment is gone. And the same paradox runs deeper: the more you force, the less authentic the work; the less you try, the better the photographs get. Hesitation and striving are both the enemy.</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Let's state the principle plainly: I photograph from instinct, not analysis. In the moment, I just collect. Later — at home, in the edit — I can organize, think, and contemplate all I want. But when I see something? Boom. Camera on. Shutter pressed. No thinking. That's the whole move.</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philosophy underneath this is wu wei — a Taoist idea meaning effortless action. Think about water: it flows one direction, and you don't fight the current, you move with it. I'm not running and gunning, not chasing. I'm just there, responding with my camera as life unfolds toward me.</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Instinct only takes over once you let go of control. I'm not in control of the light, the weather, whether something interesting even happens. All I control is being there — present, prepared, ready. The instant you stop trying to control life and let it flow toward you, instinct gets the room it needs to work.</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Now the practical key: remove the technical friction. I set the camera to automatic — aperture priority or program mode — so I can respond instantly. If you're thinking about settings and exposure, you're controlling too much, and the intellect creeps back in. Strip the decisions away so instinct has nothing standing in front of it.</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And let's be clear — this isn't ignorance. I have a rational understanding of composition, focal length, positioning, framing. That knowledge exists. But when I click the shutter, I let go and let the chips fall as they may. The craft gets absorbed into the body, then disappears into instinct. That's the goal: trained reflex, not random guessing.</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how it actually feels: you sense a physical pull, and you press. The subconscious becomes conscious through what you find. You weren't deciding — you were responding. That's what authentic expression is. The frame tells you what part of you noticed before your thinking mind ever caught up.</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 Id="rId3"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g"/><Relationship Id="rId3"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g"/><Relationship Id="rId3"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jpg"/><Relationship Id="rId3"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jpg"/><Relationship Id="rId3"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jpg"/><Relationship Id="rId3"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jpg"/><Relationship Id="rId3"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jpg"/><Relationship Id="rId3"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jpg"/><Relationship Id="rId3"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jpg"/><Relationship Id="rId3"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jpg"/><Relationship Id="rId3"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3400" y="548640"/>
            <a:ext cx="10058400" cy="365760"/>
          </a:xfrm>
          <a:prstGeom prst="rect">
            <a:avLst/>
          </a:prstGeom>
          <a:noFill/>
        </p:spPr>
        <p:txBody>
          <a:bodyPr wrap="square">
            <a:spAutoFit/>
          </a:bodyPr>
          <a:lstStyle/>
          <a:p>
            <a:pPr>
              <a:lnSpc>
                <a:spcPct val="100000"/>
              </a:lnSpc>
            </a:pPr>
            <a:r>
              <a:rPr sz="1300" b="0">
                <a:solidFill>
                  <a:srgbClr val="9A9A9A"/>
                </a:solidFill>
                <a:latin typeface="Menlo"/>
              </a:rPr>
              <a:t>FLUX ACADEMY · A SCHOOL FOR SEEING</a:t>
            </a:r>
          </a:p>
        </p:txBody>
      </p:sp>
      <p:sp>
        <p:nvSpPr>
          <p:cNvPr id="3" name="TextBox 2"/>
          <p:cNvSpPr txBox="1"/>
          <p:nvPr/>
        </p:nvSpPr>
        <p:spPr>
          <a:xfrm>
            <a:off x="548640" y="2468880"/>
            <a:ext cx="10058400" cy="457200"/>
          </a:xfrm>
          <a:prstGeom prst="rect">
            <a:avLst/>
          </a:prstGeom>
          <a:noFill/>
        </p:spPr>
        <p:txBody>
          <a:bodyPr wrap="square">
            <a:spAutoFit/>
          </a:bodyPr>
          <a:lstStyle/>
          <a:p>
            <a:pPr>
              <a:lnSpc>
                <a:spcPct val="100000"/>
              </a:lnSpc>
            </a:pPr>
            <a:r>
              <a:rPr sz="1600" b="0">
                <a:solidFill>
                  <a:srgbClr val="9A9A9A"/>
                </a:solidFill>
                <a:latin typeface="Menlo"/>
              </a:rPr>
              <a:t>MODULE 2 · THE INNER GAME</a:t>
            </a:r>
          </a:p>
        </p:txBody>
      </p:sp>
      <p:sp>
        <p:nvSpPr>
          <p:cNvPr id="4" name="TextBox 3"/>
          <p:cNvSpPr txBox="1"/>
          <p:nvPr/>
        </p:nvSpPr>
        <p:spPr>
          <a:xfrm>
            <a:off x="548640" y="2926080"/>
            <a:ext cx="11064240" cy="2560320"/>
          </a:xfrm>
          <a:prstGeom prst="rect">
            <a:avLst/>
          </a:prstGeom>
          <a:noFill/>
        </p:spPr>
        <p:txBody>
          <a:bodyPr wrap="square">
            <a:spAutoFit/>
          </a:bodyPr>
          <a:lstStyle/>
          <a:p>
            <a:pPr>
              <a:lnSpc>
                <a:spcPct val="100000"/>
              </a:lnSpc>
            </a:pPr>
            <a:r>
              <a:rPr sz="4000" b="1">
                <a:solidFill>
                  <a:srgbClr val="F4F4F4"/>
                </a:solidFill>
                <a:latin typeface="Arial"/>
              </a:rPr>
              <a:t>Instinct Over Intellect</a:t>
            </a:r>
          </a:p>
        </p:txBody>
      </p:sp>
      <p:sp>
        <p:nvSpPr>
          <p:cNvPr id="5" name="TextBox 4"/>
          <p:cNvSpPr txBox="1"/>
          <p:nvPr/>
        </p:nvSpPr>
        <p:spPr>
          <a:xfrm>
            <a:off x="548640" y="6126480"/>
            <a:ext cx="5486400" cy="365760"/>
          </a:xfrm>
          <a:prstGeom prst="rect">
            <a:avLst/>
          </a:prstGeom>
          <a:noFill/>
        </p:spPr>
        <p:txBody>
          <a:bodyPr wrap="square">
            <a:spAutoFit/>
          </a:bodyPr>
          <a:lstStyle/>
          <a:p>
            <a:pPr>
              <a:lnSpc>
                <a:spcPct val="100000"/>
              </a:lnSpc>
            </a:pPr>
            <a:r>
              <a:rPr sz="1300" b="0">
                <a:solidFill>
                  <a:srgbClr val="6A6A6A"/>
                </a:solidFill>
                <a:latin typeface="Menlo"/>
              </a:rPr>
              <a:t>BY DANTE SISOFO</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09 · MAIN TEACHING</a:t>
            </a:r>
          </a:p>
        </p:txBody>
      </p:sp>
      <p:pic>
        <p:nvPicPr>
          <p:cNvPr id="4" name="Picture 3" descr="983-R003431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Subconscious Becomes Conscious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 physical pull, then the shutter</a:t>
            </a:r>
          </a:p>
          <a:p>
            <a:pPr>
              <a:lnSpc>
                <a:spcPct val="125000"/>
              </a:lnSpc>
            </a:pPr>
            <a:r>
              <a:rPr sz="1700" b="0">
                <a:solidFill>
                  <a:srgbClr val="9A9A9A"/>
                </a:solidFill>
                <a:latin typeface="Arial"/>
              </a:rPr>
              <a:t>—  The subconscious speaks through the frame</a:t>
            </a:r>
          </a:p>
          <a:p>
            <a:pPr>
              <a:lnSpc>
                <a:spcPct val="125000"/>
              </a:lnSpc>
            </a:pPr>
            <a:r>
              <a:rPr sz="1700" b="0">
                <a:solidFill>
                  <a:srgbClr val="9A9A9A"/>
                </a:solidFill>
                <a:latin typeface="Arial"/>
              </a:rPr>
              <a:t>—  That's authentic expression</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10 · MAIN TEACHING</a:t>
            </a:r>
          </a:p>
        </p:txBody>
      </p:sp>
      <p:pic>
        <p:nvPicPr>
          <p:cNvPr id="4" name="Picture 3" descr="984-R0034297.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Detach From the Outcome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Detach from good photo / bad photo</a:t>
            </a:r>
          </a:p>
          <a:p>
            <a:pPr>
              <a:lnSpc>
                <a:spcPct val="125000"/>
              </a:lnSpc>
            </a:pPr>
            <a:r>
              <a:rPr sz="1700" b="0">
                <a:solidFill>
                  <a:srgbClr val="9A9A9A"/>
                </a:solidFill>
                <a:latin typeface="Arial"/>
              </a:rPr>
              <a:t>—  Outcomes are noise — ignore them</a:t>
            </a:r>
          </a:p>
          <a:p>
            <a:pPr>
              <a:lnSpc>
                <a:spcPct val="125000"/>
              </a:lnSpc>
            </a:pPr>
            <a:r>
              <a:rPr sz="1700" b="0">
                <a:solidFill>
                  <a:srgbClr val="9A9A9A"/>
                </a:solidFill>
                <a:latin typeface="Arial"/>
              </a:rPr>
              <a:t>—  The goal is to press the shutter</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11 · MAIN TEACHING</a:t>
            </a:r>
          </a:p>
        </p:txBody>
      </p:sp>
      <p:pic>
        <p:nvPicPr>
          <p:cNvPr id="4" name="Picture 3" descr="528-R0159212.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Moment Aligns Without Being Hunted</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Chaos around you, no hunting</a:t>
            </a:r>
          </a:p>
          <a:p>
            <a:pPr>
              <a:lnSpc>
                <a:spcPct val="125000"/>
              </a:lnSpc>
            </a:pPr>
            <a:r>
              <a:rPr sz="1700" b="0">
                <a:solidFill>
                  <a:srgbClr val="9A9A9A"/>
                </a:solidFill>
                <a:latin typeface="Arial"/>
              </a:rPr>
              <a:t>—  Someone glances, the background separates</a:t>
            </a:r>
          </a:p>
          <a:p>
            <a:pPr>
              <a:lnSpc>
                <a:spcPct val="125000"/>
              </a:lnSpc>
            </a:pPr>
            <a:r>
              <a:rPr sz="1700" b="0">
                <a:solidFill>
                  <a:srgbClr val="9A9A9A"/>
                </a:solidFill>
                <a:latin typeface="Arial"/>
              </a:rPr>
              <a:t>—  Not planned — pure instinct</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12 · MAIN TEACHING</a:t>
            </a:r>
          </a:p>
        </p:txBody>
      </p:sp>
      <p:pic>
        <p:nvPicPr>
          <p:cNvPr id="4" name="Picture 3" descr="985-R003423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Best Frames Arrive Off-Duty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No intention to shoot at all</a:t>
            </a:r>
          </a:p>
          <a:p>
            <a:pPr>
              <a:lnSpc>
                <a:spcPct val="125000"/>
              </a:lnSpc>
            </a:pPr>
            <a:r>
              <a:rPr sz="1700" b="0">
                <a:solidFill>
                  <a:srgbClr val="9A9A9A"/>
                </a:solidFill>
                <a:latin typeface="Arial"/>
              </a:rPr>
              <a:t>—  Hours of just being somewhere</a:t>
            </a:r>
          </a:p>
          <a:p>
            <a:pPr>
              <a:lnSpc>
                <a:spcPct val="125000"/>
              </a:lnSpc>
            </a:pPr>
            <a:r>
              <a:rPr sz="1700" b="0">
                <a:solidFill>
                  <a:srgbClr val="9A9A9A"/>
                </a:solidFill>
                <a:latin typeface="Arial"/>
              </a:rPr>
              <a:t>—  Ready because the camera is with you</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13 · MAIN TEACHING</a:t>
            </a:r>
          </a:p>
        </p:txBody>
      </p:sp>
      <p:pic>
        <p:nvPicPr>
          <p:cNvPr id="4" name="Picture 3" descr="524-R0161523.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React to Light, Don't Hunt Moments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High-contrast B&amp;W, baked in-camera</a:t>
            </a:r>
          </a:p>
          <a:p>
            <a:pPr>
              <a:lnSpc>
                <a:spcPct val="125000"/>
              </a:lnSpc>
            </a:pPr>
            <a:r>
              <a:rPr sz="1700" b="0">
                <a:solidFill>
                  <a:srgbClr val="9A9A9A"/>
                </a:solidFill>
                <a:latin typeface="Arial"/>
              </a:rPr>
              <a:t>—  Free to chase light, not "moments"</a:t>
            </a:r>
          </a:p>
          <a:p>
            <a:pPr>
              <a:lnSpc>
                <a:spcPct val="125000"/>
              </a:lnSpc>
            </a:pPr>
            <a:r>
              <a:rPr sz="1700" b="0">
                <a:solidFill>
                  <a:srgbClr val="9A9A9A"/>
                </a:solidFill>
                <a:latin typeface="Arial"/>
              </a:rPr>
              <a:t>—  Light never repeats — react to it</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14 · MAIN TEACHING</a:t>
            </a:r>
          </a:p>
        </p:txBody>
      </p:sp>
      <p:pic>
        <p:nvPicPr>
          <p:cNvPr id="4" name="Picture 3" descr="990-R006725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Photography Becomes Meditative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Phone off, mind quiet</a:t>
            </a:r>
          </a:p>
          <a:p>
            <a:pPr>
              <a:lnSpc>
                <a:spcPct val="125000"/>
              </a:lnSpc>
            </a:pPr>
            <a:r>
              <a:rPr sz="1700" b="0">
                <a:solidFill>
                  <a:srgbClr val="9A9A9A"/>
                </a:solidFill>
                <a:latin typeface="Arial"/>
              </a:rPr>
              <a:t>—  Body, mind, soul aligned at the shutter</a:t>
            </a:r>
          </a:p>
          <a:p>
            <a:pPr>
              <a:lnSpc>
                <a:spcPct val="125000"/>
              </a:lnSpc>
            </a:pPr>
            <a:r>
              <a:rPr sz="1700" b="0">
                <a:solidFill>
                  <a:srgbClr val="9A9A9A"/>
                </a:solidFill>
                <a:latin typeface="Arial"/>
              </a:rPr>
              <a:t>—  A walking meditation</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15 · MAIN TEACHING</a:t>
            </a:r>
          </a:p>
        </p:txBody>
      </p:sp>
      <p:pic>
        <p:nvPicPr>
          <p:cNvPr id="4" name="Picture 3" descr="992-R006647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Improvement Lives in the Doing</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You don't think your way to better</a:t>
            </a:r>
          </a:p>
          <a:p>
            <a:pPr>
              <a:lnSpc>
                <a:spcPct val="125000"/>
              </a:lnSpc>
            </a:pPr>
            <a:r>
              <a:rPr sz="1700" b="0">
                <a:solidFill>
                  <a:srgbClr val="9A9A9A"/>
                </a:solidFill>
                <a:latin typeface="Arial"/>
              </a:rPr>
              <a:t>—  Instinct sharpens through reps</a:t>
            </a:r>
          </a:p>
          <a:p>
            <a:pPr>
              <a:lnSpc>
                <a:spcPct val="125000"/>
              </a:lnSpc>
            </a:pPr>
            <a:r>
              <a:rPr sz="1700" b="0">
                <a:solidFill>
                  <a:srgbClr val="9A9A9A"/>
                </a:solidFill>
                <a:latin typeface="Arial"/>
              </a:rPr>
              <a:t>—  Perception shifts from doing the work</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16 · PRACTICAL APPLICATION</a:t>
            </a:r>
          </a:p>
        </p:txBody>
      </p:sp>
      <p:pic>
        <p:nvPicPr>
          <p:cNvPr id="4" name="Picture 3" descr="998-R006526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Set It and Forget It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Auto / program mode, camera off</a:t>
            </a:r>
          </a:p>
          <a:p>
            <a:pPr>
              <a:lnSpc>
                <a:spcPct val="125000"/>
              </a:lnSpc>
            </a:pPr>
            <a:r>
              <a:rPr sz="1700" b="0">
                <a:solidFill>
                  <a:srgbClr val="9A9A9A"/>
                </a:solidFill>
                <a:latin typeface="Arial"/>
              </a:rPr>
              <a:t>—  See it — on, shutter, move on</a:t>
            </a:r>
          </a:p>
          <a:p>
            <a:pPr>
              <a:lnSpc>
                <a:spcPct val="125000"/>
              </a:lnSpc>
            </a:pPr>
            <a:r>
              <a:rPr sz="1700" b="0">
                <a:solidFill>
                  <a:srgbClr val="9A9A9A"/>
                </a:solidFill>
                <a:latin typeface="Arial"/>
              </a:rPr>
              <a:t>—  Zero settings thinking on the street</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17 · PRACTICAL APPLICATION</a:t>
            </a:r>
          </a:p>
        </p:txBody>
      </p:sp>
      <p:pic>
        <p:nvPicPr>
          <p:cNvPr id="4" name="Picture 3" descr="999-R0065261.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0.001% Rule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If it intrigues you even 0.001% — click</a:t>
            </a:r>
          </a:p>
          <a:p>
            <a:pPr>
              <a:lnSpc>
                <a:spcPct val="125000"/>
              </a:lnSpc>
            </a:pPr>
            <a:r>
              <a:rPr sz="1700" b="0">
                <a:solidFill>
                  <a:srgbClr val="9A9A9A"/>
                </a:solidFill>
                <a:latin typeface="Arial"/>
              </a:rPr>
              <a:t>—  Don't pre-judge, don't qualify it</a:t>
            </a:r>
          </a:p>
          <a:p>
            <a:pPr>
              <a:lnSpc>
                <a:spcPct val="125000"/>
              </a:lnSpc>
            </a:pPr>
            <a:r>
              <a:rPr sz="1700" b="0">
                <a:solidFill>
                  <a:srgbClr val="9A9A9A"/>
                </a:solidFill>
                <a:latin typeface="Arial"/>
              </a:rPr>
              <a:t>—  Shoot more, think less</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18 · PRACTICAL APPLICATION</a:t>
            </a:r>
          </a:p>
        </p:txBody>
      </p:sp>
      <p:pic>
        <p:nvPicPr>
          <p:cNvPr id="4" name="Picture 3" descr="152-R002168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Move Slower, React Faster</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slower you walk, the more you see</a:t>
            </a:r>
          </a:p>
          <a:p>
            <a:pPr>
              <a:lnSpc>
                <a:spcPct val="125000"/>
              </a:lnSpc>
            </a:pPr>
            <a:r>
              <a:rPr sz="1700" b="0">
                <a:solidFill>
                  <a:srgbClr val="9A9A9A"/>
                </a:solidFill>
                <a:latin typeface="Arial"/>
              </a:rPr>
              <a:t>—  Slow body, quick instinct</a:t>
            </a:r>
          </a:p>
          <a:p>
            <a:pPr>
              <a:lnSpc>
                <a:spcPct val="125000"/>
              </a:lnSpc>
            </a:pPr>
            <a:r>
              <a:rPr sz="1700" b="0">
                <a:solidFill>
                  <a:srgbClr val="9A9A9A"/>
                </a:solidFill>
                <a:latin typeface="Arial"/>
              </a:rPr>
              <a:t>—  Notice the mundane, then react</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01 · CORE IDEA</a:t>
            </a:r>
          </a:p>
        </p:txBody>
      </p:sp>
      <p:pic>
        <p:nvPicPr>
          <p:cNvPr id="4" name="Picture 3" descr="964-R007053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Shoot From the Gut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photograph is born from instinct</a:t>
            </a:r>
          </a:p>
          <a:p>
            <a:pPr>
              <a:lnSpc>
                <a:spcPct val="125000"/>
              </a:lnSpc>
            </a:pPr>
            <a:r>
              <a:rPr sz="1700" b="0">
                <a:solidFill>
                  <a:srgbClr val="9A9A9A"/>
                </a:solidFill>
                <a:latin typeface="Arial"/>
              </a:rPr>
              <a:t>—  Think later — respond now</a:t>
            </a:r>
          </a:p>
          <a:p>
            <a:pPr>
              <a:lnSpc>
                <a:spcPct val="125000"/>
              </a:lnSpc>
            </a:pPr>
            <a:r>
              <a:rPr sz="1700" b="0">
                <a:solidFill>
                  <a:srgbClr val="9A9A9A"/>
                </a:solidFill>
                <a:latin typeface="Arial"/>
              </a:rPr>
              <a:t>—  The gut sees faster than the mind</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19 · COMMON MISTAKES</a:t>
            </a:r>
          </a:p>
        </p:txBody>
      </p:sp>
      <p:pic>
        <p:nvPicPr>
          <p:cNvPr id="4" name="Picture 3" descr="153-R0020799.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Thinking at the Shutter</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Analyzing in the moment = frozen</a:t>
            </a:r>
          </a:p>
          <a:p>
            <a:pPr>
              <a:lnSpc>
                <a:spcPct val="125000"/>
              </a:lnSpc>
            </a:pPr>
            <a:r>
              <a:rPr sz="1700" b="0">
                <a:solidFill>
                  <a:srgbClr val="9A9A9A"/>
                </a:solidFill>
                <a:latin typeface="Arial"/>
              </a:rPr>
              <a:t>—  "Is this good?" kills the frame</a:t>
            </a:r>
          </a:p>
          <a:p>
            <a:pPr>
              <a:lnSpc>
                <a:spcPct val="125000"/>
              </a:lnSpc>
            </a:pPr>
            <a:r>
              <a:rPr sz="1700" b="0">
                <a:solidFill>
                  <a:srgbClr val="9A9A9A"/>
                </a:solidFill>
                <a:latin typeface="Arial"/>
              </a:rPr>
              <a:t>—  Save the thinking for the edit</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20 · COMMON MISTAKES</a:t>
            </a:r>
          </a:p>
        </p:txBody>
      </p:sp>
      <p:pic>
        <p:nvPicPr>
          <p:cNvPr id="4" name="Picture 3" descr="154-R002040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Forcing and Hunting</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Striving for impact burns you out</a:t>
            </a:r>
          </a:p>
          <a:p>
            <a:pPr>
              <a:lnSpc>
                <a:spcPct val="125000"/>
              </a:lnSpc>
            </a:pPr>
            <a:r>
              <a:rPr sz="1700" b="0">
                <a:solidFill>
                  <a:srgbClr val="9A9A9A"/>
                </a:solidFill>
                <a:latin typeface="Arial"/>
              </a:rPr>
              <a:t>—  Hunting overrides the gut</a:t>
            </a:r>
          </a:p>
          <a:p>
            <a:pPr>
              <a:lnSpc>
                <a:spcPct val="125000"/>
              </a:lnSpc>
            </a:pPr>
            <a:r>
              <a:rPr sz="1700" b="0">
                <a:solidFill>
                  <a:srgbClr val="9A9A9A"/>
                </a:solidFill>
                <a:latin typeface="Arial"/>
              </a:rPr>
              <a:t>—  Let life come to you instead</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21 · RELATIONSHIP TO PREVIOUS</a:t>
            </a:r>
          </a:p>
        </p:txBody>
      </p:sp>
      <p:pic>
        <p:nvPicPr>
          <p:cNvPr id="4" name="Picture 3" descr="155-R001860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Built on the Flow State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Lesson 006 opened the flow state</a:t>
            </a:r>
          </a:p>
          <a:p>
            <a:pPr>
              <a:lnSpc>
                <a:spcPct val="125000"/>
              </a:lnSpc>
            </a:pPr>
            <a:r>
              <a:rPr sz="1700" b="0">
                <a:solidFill>
                  <a:srgbClr val="9A9A9A"/>
                </a:solidFill>
                <a:latin typeface="Arial"/>
              </a:rPr>
              <a:t>—  Instinct is what flow runs on</a:t>
            </a:r>
          </a:p>
          <a:p>
            <a:pPr>
              <a:lnSpc>
                <a:spcPct val="125000"/>
              </a:lnSpc>
            </a:pPr>
            <a:r>
              <a:rPr sz="1700" b="0">
                <a:solidFill>
                  <a:srgbClr val="9A9A9A"/>
                </a:solidFill>
                <a:latin typeface="Arial"/>
              </a:rPr>
              <a:t>—  No flow, no trusting the gut</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22 · RELATIONSHIP TO UPCOMING</a:t>
            </a:r>
          </a:p>
        </p:txBody>
      </p:sp>
      <p:pic>
        <p:nvPicPr>
          <p:cNvPr id="4" name="Picture 3" descr="566-R014522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Next: Embrace Chaos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Next up: Lesson 008 — Embrace Chaos</a:t>
            </a:r>
          </a:p>
          <a:p>
            <a:pPr>
              <a:lnSpc>
                <a:spcPct val="125000"/>
              </a:lnSpc>
            </a:pPr>
            <a:r>
              <a:rPr sz="1700" b="0">
                <a:solidFill>
                  <a:srgbClr val="9A9A9A"/>
                </a:solidFill>
                <a:latin typeface="Arial"/>
              </a:rPr>
              <a:t>—  Chaos is where instinct gets tested</a:t>
            </a:r>
          </a:p>
          <a:p>
            <a:pPr>
              <a:lnSpc>
                <a:spcPct val="125000"/>
              </a:lnSpc>
            </a:pPr>
            <a:r>
              <a:rPr sz="1700" b="0">
                <a:solidFill>
                  <a:srgbClr val="9A9A9A"/>
                </a:solidFill>
                <a:latin typeface="Arial"/>
              </a:rPr>
              <a:t>—  Point, shoot, trust the gut</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23 · SUMMARY / TAKEAWAY</a:t>
            </a:r>
          </a:p>
        </p:txBody>
      </p:sp>
      <p:pic>
        <p:nvPicPr>
          <p:cNvPr id="4" name="Picture 3" descr="16-R006219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Trust the Gut, Edit Later</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Instinct on the street, intellect in the edit</a:t>
            </a:r>
          </a:p>
          <a:p>
            <a:pPr>
              <a:lnSpc>
                <a:spcPct val="125000"/>
              </a:lnSpc>
            </a:pPr>
            <a:r>
              <a:rPr sz="1700" b="0">
                <a:solidFill>
                  <a:srgbClr val="9A9A9A"/>
                </a:solidFill>
                <a:latin typeface="Arial"/>
              </a:rPr>
              <a:t>—  Force less, flow more, trust the pull</a:t>
            </a:r>
          </a:p>
          <a:p>
            <a:pPr>
              <a:lnSpc>
                <a:spcPct val="125000"/>
              </a:lnSpc>
            </a:pPr>
            <a:r>
              <a:rPr sz="1700" b="0">
                <a:solidFill>
                  <a:srgbClr val="9A9A9A"/>
                </a:solidFill>
                <a:latin typeface="Arial"/>
              </a:rPr>
              <a:t>—  The subconscious becomes conscious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02 · LEARNING OBJECTIVE</a:t>
            </a:r>
          </a:p>
        </p:txBody>
      </p:sp>
      <p:pic>
        <p:nvPicPr>
          <p:cNvPr id="4" name="Picture 3" descr="966-R006979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What You'll Walk Away With</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Trust the gut at the shutter</a:t>
            </a:r>
          </a:p>
          <a:p>
            <a:pPr>
              <a:lnSpc>
                <a:spcPct val="125000"/>
              </a:lnSpc>
            </a:pPr>
            <a:r>
              <a:rPr sz="1700" b="0">
                <a:solidFill>
                  <a:srgbClr val="9A9A9A"/>
                </a:solidFill>
                <a:latin typeface="Arial"/>
              </a:rPr>
              <a:t>—  Move analysis off the street</a:t>
            </a:r>
          </a:p>
          <a:p>
            <a:pPr>
              <a:lnSpc>
                <a:spcPct val="125000"/>
              </a:lnSpc>
            </a:pPr>
            <a:r>
              <a:rPr sz="1700" b="0">
                <a:solidFill>
                  <a:srgbClr val="9A9A9A"/>
                </a:solidFill>
                <a:latin typeface="Arial"/>
              </a:rPr>
              <a:t>—  Respond instead of hunt</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03 · WHY THIS MATTERS</a:t>
            </a:r>
          </a:p>
        </p:txBody>
      </p:sp>
      <p:pic>
        <p:nvPicPr>
          <p:cNvPr id="4" name="Picture 3" descr="97-R003842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Think Less, See More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more you think, the less you see</a:t>
            </a:r>
          </a:p>
          <a:p>
            <a:pPr>
              <a:lnSpc>
                <a:spcPct val="125000"/>
              </a:lnSpc>
            </a:pPr>
            <a:r>
              <a:rPr sz="1700" b="0">
                <a:solidFill>
                  <a:srgbClr val="9A9A9A"/>
                </a:solidFill>
                <a:latin typeface="Arial"/>
              </a:rPr>
              <a:t>—  Overthinking is hesitation</a:t>
            </a:r>
          </a:p>
          <a:p>
            <a:pPr>
              <a:lnSpc>
                <a:spcPct val="125000"/>
              </a:lnSpc>
            </a:pPr>
            <a:r>
              <a:rPr sz="1700" b="0">
                <a:solidFill>
                  <a:srgbClr val="9A9A9A"/>
                </a:solidFill>
                <a:latin typeface="Arial"/>
              </a:rPr>
              <a:t>—  The more you force, the less authentic</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04 · MAIN TEACHING</a:t>
            </a:r>
          </a:p>
        </p:txBody>
      </p:sp>
      <p:pic>
        <p:nvPicPr>
          <p:cNvPr id="4" name="Picture 3" descr="975-R003468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Instinct, Not Analysis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I photograph from instinct, not analysis</a:t>
            </a:r>
          </a:p>
          <a:p>
            <a:pPr>
              <a:lnSpc>
                <a:spcPct val="125000"/>
              </a:lnSpc>
            </a:pPr>
            <a:r>
              <a:rPr sz="1700" b="0">
                <a:solidFill>
                  <a:srgbClr val="9A9A9A"/>
                </a:solidFill>
                <a:latin typeface="Arial"/>
              </a:rPr>
              <a:t>—  Collect now, contemplate later</a:t>
            </a:r>
          </a:p>
          <a:p>
            <a:pPr>
              <a:lnSpc>
                <a:spcPct val="125000"/>
              </a:lnSpc>
            </a:pPr>
            <a:r>
              <a:rPr sz="1700" b="0">
                <a:solidFill>
                  <a:srgbClr val="9A9A9A"/>
                </a:solidFill>
                <a:latin typeface="Arial"/>
              </a:rPr>
              <a:t>—  No thinking at the shutter</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05 · MAIN TEACHING</a:t>
            </a:r>
          </a:p>
        </p:txBody>
      </p:sp>
      <p:pic>
        <p:nvPicPr>
          <p:cNvPr id="4" name="Picture 3" descr="977-R0068775.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Wu Wei: Effortless Action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Wu wei = effortless action</a:t>
            </a:r>
          </a:p>
          <a:p>
            <a:pPr>
              <a:lnSpc>
                <a:spcPct val="125000"/>
              </a:lnSpc>
            </a:pPr>
            <a:r>
              <a:rPr sz="1700" b="0">
                <a:solidFill>
                  <a:srgbClr val="9A9A9A"/>
                </a:solidFill>
                <a:latin typeface="Arial"/>
              </a:rPr>
              <a:t>—  Don't fight the current — flow with it</a:t>
            </a:r>
          </a:p>
          <a:p>
            <a:pPr>
              <a:lnSpc>
                <a:spcPct val="125000"/>
              </a:lnSpc>
            </a:pPr>
            <a:r>
              <a:rPr sz="1700" b="0">
                <a:solidFill>
                  <a:srgbClr val="9A9A9A"/>
                </a:solidFill>
                <a:latin typeface="Arial"/>
              </a:rPr>
              <a:t>—  Respond as life unfolds</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06 · MAIN TEACHING</a:t>
            </a:r>
          </a:p>
        </p:txBody>
      </p:sp>
      <p:pic>
        <p:nvPicPr>
          <p:cNvPr id="4" name="Picture 3" descr="979-R0068609.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Let Go of Control</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You don't control light, weather, moments</a:t>
            </a:r>
          </a:p>
          <a:p>
            <a:pPr>
              <a:lnSpc>
                <a:spcPct val="125000"/>
              </a:lnSpc>
            </a:pPr>
            <a:r>
              <a:rPr sz="1700" b="0">
                <a:solidFill>
                  <a:srgbClr val="9A9A9A"/>
                </a:solidFill>
                <a:latin typeface="Arial"/>
              </a:rPr>
              <a:t>—  Control only your presence</a:t>
            </a:r>
          </a:p>
          <a:p>
            <a:pPr>
              <a:lnSpc>
                <a:spcPct val="125000"/>
              </a:lnSpc>
            </a:pPr>
            <a:r>
              <a:rPr sz="1700" b="0">
                <a:solidFill>
                  <a:srgbClr val="9A9A9A"/>
                </a:solidFill>
                <a:latin typeface="Arial"/>
              </a:rPr>
              <a:t>—  Surrender is how flow opens</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07 · MAIN TEACHING</a:t>
            </a:r>
          </a:p>
        </p:txBody>
      </p:sp>
      <p:pic>
        <p:nvPicPr>
          <p:cNvPr id="4" name="Picture 3" descr="980-R0068423.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Remove Technical Friction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Auto or program mode — respond instantly</a:t>
            </a:r>
          </a:p>
          <a:p>
            <a:pPr>
              <a:lnSpc>
                <a:spcPct val="125000"/>
              </a:lnSpc>
            </a:pPr>
            <a:r>
              <a:rPr sz="1700" b="0">
                <a:solidFill>
                  <a:srgbClr val="9A9A9A"/>
                </a:solidFill>
                <a:latin typeface="Arial"/>
              </a:rPr>
              <a:t>—  Camera off until the moment</a:t>
            </a:r>
          </a:p>
          <a:p>
            <a:pPr>
              <a:lnSpc>
                <a:spcPct val="125000"/>
              </a:lnSpc>
            </a:pPr>
            <a:r>
              <a:rPr sz="1700" b="0">
                <a:solidFill>
                  <a:srgbClr val="9A9A9A"/>
                </a:solidFill>
                <a:latin typeface="Arial"/>
              </a:rPr>
              <a:t>—  Fewer decisions = faster instinct</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08 · MAIN TEACHING</a:t>
            </a:r>
          </a:p>
        </p:txBody>
      </p:sp>
      <p:pic>
        <p:nvPicPr>
          <p:cNvPr id="4" name="Picture 3" descr="982-R003438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Knowledge Lives Underneath</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You do know composition, framing, light</a:t>
            </a:r>
          </a:p>
          <a:p>
            <a:pPr>
              <a:lnSpc>
                <a:spcPct val="125000"/>
              </a:lnSpc>
            </a:pPr>
            <a:r>
              <a:rPr sz="1700" b="0">
                <a:solidFill>
                  <a:srgbClr val="9A9A9A"/>
                </a:solidFill>
                <a:latin typeface="Arial"/>
              </a:rPr>
              <a:t>—  But you let go at the shutter</a:t>
            </a:r>
          </a:p>
          <a:p>
            <a:pPr>
              <a:lnSpc>
                <a:spcPct val="125000"/>
              </a:lnSpc>
            </a:pPr>
            <a:r>
              <a:rPr sz="1700" b="0">
                <a:solidFill>
                  <a:srgbClr val="9A9A9A"/>
                </a:solidFill>
                <a:latin typeface="Arial"/>
              </a:rPr>
              <a:t>—  Trained instinct, not blank guessing</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