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entering the flow state — the thing that gives this whole practice its meaning, purpose, and flavor. Here's the whole lesson in one line: the more you think, the less you see; the less you think, the more you photograph. Flow is where everything aligns and the camera disappears.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forget the outcome. Flow is about letting go — no expectations, no over-analysis. Don't judge your shots in the moment. Don't worry about good versus bad. Just follow your curiosity and trust the process. The instant you try to control the outcome, you lose the magic. Detach, and paradoxically you come home with better photographs.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keeps you in flow — the trifecta. Courage: the boldness to move, approach, and press the shutter without hesitation. Curiosity: the hunger to see what's beyond the corner. Intuition: the trust to know when to click. Together they heighten your awareness, and that heightened awareness is what ushers you into that effortless, alive rhythm.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Flow isn't found sitting still — it's found in motion. Motivation is movement; through movement comes improvement. When you move your body through the world — walking, breathing with the city — you step outside the passage of time. You stop overthinking and simply are. I ground myself in thin-soled shoes so I feel the street; flow emerges through the body first, then the mind.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it practical: simplify your gear. One camera, one lens. Auto or semi-auto modes — the fewer technical distractions, the better. The Ricoh GR is the closest thing to having no camera at all; pocketable, frictionless, set to auto and forgotten. I shoot off the LCD, not the viewfinder — it makes composition more fluid, with less movement and less hesitation.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flow in action. Picture something plain — mist or steam drifting off a fountain, someone stopping to take a selfie. Most would call it cliché and walk on. In flow, you don't think, you just shoot. And if you keep working the scene, it shifts: the person steps into the haze, back turned, framed in mystery, and suddenly a simple moment turns into something layered and alive. That's the rule — don't leave the scene until the scene leaves you.</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Another way it shows up. You follow the light and it leads you to a cluster of people — you notice the way it touches their clothing, the shapes it makes. Then, at the last instant, someone raises a hand, shifts a shoulder, turns a head. Instinctively you reframe and click. That one subtle gesture is what makes the frame. Flow means being attuned to these micro-moments, where instinct meets timing and awareness meets form.</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 big one — the long immersion. Give yourself hours in one place instead of minutes, and you drop into a perpetual flow state: people moving, light shifting, gestures aligning, each frame arriving naturally through presence rather than hunting. Often the strongest image comes late, as the light softens toward dusk, precisely because you stayed all day. Flow rewards persistence — it emerges through repetition, not randomness.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simplest rule of all: shoot more, think less. If something intrigues you even 0.001 percent, just click the shutter. Don't dwell on yesterday's photos or tomorrow's shots — be here, now. My next photograph is my best photograph. That mindset keeps the channel open and keeps you moving frame to frame.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to actually do it. Before you walk: phone off, one camera, one lens, set to auto. Then move slow and follow the light, not a map — no planned routes. Let intuition decide whether you go left or right at the intersection. Some people fast to sharpen the mind; the point is to subtract anything between you and the street.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a drill to feel it: pick one location and stay for hours, not minutes. Don't drift after one frame — work each scene until it leaves you. Watch the light change, let gestures align, keep responding. The strongest image often comes late, after the immersion has done its work. Flow is a muscle; this is how you train it.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drop into flow on demand — and, more importantly, how to stay there. You'll learn the subtractions that get you in, the trifecta that keeps you in, and how to move through a city so that moments come to you instead of you chasing them.</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mistakes that kill flow are all the same mistake: trying to control. Hunting for a specific "decisive moment," forcing a great frame, judging good versus bad while you shoot — each one pulls you out of the present and back into your head. Remember: the more you think, the less you see. Stop hunting. Let life deliver the moments to you.</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directly on Lesson 005, Constraints = Creative Freedom. The reason I can drop into flow is that I've already stripped everything down — one camera, one lens, auto settings, no project, no checklist. Those constraints aren't limits on flow; they're the runway for it. Subtract the friction first, and the present moment opens up.</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Flow naturally hands the controls over to your instincts — which is exactly where we go next. In Lesson 007, Instinct Over Intellect, we sharpen that third leg of the trifecta. Every frame we just talked about — the mist, the gesture, the late-day light — came the same way: I didn't think, I responded. That instinct is what the next lesson is all about.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Flow is where your best work is made — and you get there by subtracting, not adding. Put the phone away, walk slow, stay in play, and let go of the outcome so intuition can take over. Treat each photo like it could be your last and you'll photograph freely. Slow down. Enter the flow. Embrace play. Make more photos. Catch you next lesson —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flow state is where all my best photos happen. When you're in it, photography feels effortless — no overthinking, no hesitation. You're just connected with the streets, moving like water, reacting and anticipating moments without fear. Miss the flow and you miss the work.</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it goes deeper than pictures. Flow is full immersion — that space where time fades, distractions disappear, and intuition takes over. To enter the flow is to enter the present moment. That's the real gift: not the past, not the future, but right now. The photographs are just proof you were truly there.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what is flow, really? When I'm out shooting I enter a meditative state of simply observing patterns — in nature and in human behavior. The way light casts onto surfaces, giving form to people, places, and things; the way people move and gesture. You're tuning into the rhythm and beat of the street, and that tuning is the doorway in.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move: eliminate distractions. Put your phone away. Turn off notifications. The phone is modern distraction's greatest weapon — people on their phones are players who hit pause on the game of life. Life isn't lived in notifications; it's lived out there, on the street. Flow begins by subtracting, not adding.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move slower than everyone else. The slower you walk, the more details you'll find, and the more photographs you'll make. I move at about seventy-five percent of everyone else's speed. When you slow the body down, you start noticing the mundane moments — the way light hits a wall, the small gestures people make. Don't chase. Receive.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wu wei — the Taoist idea of effortless action. I'm not running and gunning, not hunting moments. I'm there, responding as life unfolds in front of me. Think of water: you don't fight the current, you move with it. I don't go against the stream of life — I flow with it, and I let the moments that arrive be what I photograph.</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stay in a state of play. Go out in the spirit of play — no agenda, just exploring. And flow doesn't mean being a stealthy fly on the wall all the time. The best photos come from being an active participant in the drama of the street — playing soccer with kids, a quick chat with a stranger, even just smiling. Presence creates richer photographs.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2 · THE INNER GAME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Entering the Flow State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783-R00813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in a State of Play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 in the spirit of play</a:t>
            </a:r>
          </a:p>
          <a:p>
            <a:pPr>
              <a:lnSpc>
                <a:spcPct val="125000"/>
              </a:lnSpc>
            </a:pPr>
            <a:r>
              <a:rPr sz="1700" b="0">
                <a:solidFill>
                  <a:srgbClr val="9A9A9A"/>
                </a:solidFill>
                <a:latin typeface="Arial"/>
              </a:rPr>
              <a:t>—  The best photos come from being a participant</a:t>
            </a:r>
          </a:p>
          <a:p>
            <a:pPr>
              <a:lnSpc>
                <a:spcPct val="125000"/>
              </a:lnSpc>
            </a:pPr>
            <a:r>
              <a:rPr sz="1700" b="0">
                <a:solidFill>
                  <a:srgbClr val="9A9A9A"/>
                </a:solidFill>
                <a:latin typeface="Arial"/>
              </a:rPr>
              <a:t>—  Engagement beats being a stealthy fly on the wall</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789-R00475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Forget the Outcome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expectations, no over-analysis — just shoot</a:t>
            </a:r>
          </a:p>
          <a:p>
            <a:pPr>
              <a:lnSpc>
                <a:spcPct val="125000"/>
              </a:lnSpc>
            </a:pPr>
            <a:r>
              <a:rPr sz="1700" b="0">
                <a:solidFill>
                  <a:srgbClr val="9A9A9A"/>
                </a:solidFill>
                <a:latin typeface="Arial"/>
              </a:rPr>
              <a:t>—  Don't judge good vs. bad in the moment</a:t>
            </a:r>
          </a:p>
          <a:p>
            <a:pPr>
              <a:lnSpc>
                <a:spcPct val="125000"/>
              </a:lnSpc>
            </a:pPr>
            <a:r>
              <a:rPr sz="1700" b="0">
                <a:solidFill>
                  <a:srgbClr val="9A9A9A"/>
                </a:solidFill>
                <a:latin typeface="Arial"/>
              </a:rPr>
              <a:t>—  Follow curiosity, trust the process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790-R008077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Trifecta: Courage, Curiosity, Intuition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Courage — move, approach, press the shutter</a:t>
            </a:r>
          </a:p>
          <a:p>
            <a:pPr>
              <a:lnSpc>
                <a:spcPct val="125000"/>
              </a:lnSpc>
            </a:pPr>
            <a:r>
              <a:rPr sz="1700" b="0">
                <a:solidFill>
                  <a:srgbClr val="9A9A9A"/>
                </a:solidFill>
                <a:latin typeface="Arial"/>
              </a:rPr>
              <a:t>—  Curiosity — explore what's beyond the corner</a:t>
            </a:r>
          </a:p>
          <a:p>
            <a:pPr>
              <a:lnSpc>
                <a:spcPct val="125000"/>
              </a:lnSpc>
            </a:pPr>
            <a:r>
              <a:rPr sz="1700" b="0">
                <a:solidFill>
                  <a:srgbClr val="9A9A9A"/>
                </a:solidFill>
                <a:latin typeface="Arial"/>
              </a:rPr>
              <a:t>—  Intuition — trust your instincts on when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92-R013147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Flow Lives in the Body, in Motion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Flow isn't found sitting still — it's in motion</a:t>
            </a:r>
          </a:p>
          <a:p>
            <a:pPr>
              <a:lnSpc>
                <a:spcPct val="125000"/>
              </a:lnSpc>
            </a:pPr>
            <a:r>
              <a:rPr sz="1700" b="0">
                <a:solidFill>
                  <a:srgbClr val="9A9A9A"/>
                </a:solidFill>
                <a:latin typeface="Arial"/>
              </a:rPr>
              <a:t>—  Motivation is movement; through movement, improvement</a:t>
            </a:r>
          </a:p>
          <a:p>
            <a:pPr>
              <a:lnSpc>
                <a:spcPct val="125000"/>
              </a:lnSpc>
            </a:pPr>
            <a:r>
              <a:rPr sz="1700" b="0">
                <a:solidFill>
                  <a:srgbClr val="9A9A9A"/>
                </a:solidFill>
                <a:latin typeface="Arial"/>
              </a:rPr>
              <a:t>—  Walk, breathe with the city, exist outside time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799-R00471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Simplify the Gear, Subtract the Friction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one lens; auto or semi-auto</a:t>
            </a:r>
          </a:p>
          <a:p>
            <a:pPr>
              <a:lnSpc>
                <a:spcPct val="125000"/>
              </a:lnSpc>
            </a:pPr>
            <a:r>
              <a:rPr sz="1700" b="0">
                <a:solidFill>
                  <a:srgbClr val="9A9A9A"/>
                </a:solidFill>
                <a:latin typeface="Arial"/>
              </a:rPr>
              <a:t>—  The fewer technical distractions, the better</a:t>
            </a:r>
          </a:p>
          <a:p>
            <a:pPr>
              <a:lnSpc>
                <a:spcPct val="125000"/>
              </a:lnSpc>
            </a:pPr>
            <a:r>
              <a:rPr sz="1700" b="0">
                <a:solidFill>
                  <a:srgbClr val="9A9A9A"/>
                </a:solidFill>
                <a:latin typeface="Arial"/>
              </a:rPr>
              <a:t>—  Use the LCD for fluid, hesitation-free framing</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806-R00795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Leave the Scene Until It Leaves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plain scene: mist, a passerby, a gesture</a:t>
            </a:r>
          </a:p>
          <a:p>
            <a:pPr>
              <a:lnSpc>
                <a:spcPct val="125000"/>
              </a:lnSpc>
            </a:pPr>
            <a:r>
              <a:rPr sz="1700" b="0">
                <a:solidFill>
                  <a:srgbClr val="9A9A9A"/>
                </a:solidFill>
                <a:latin typeface="Arial"/>
              </a:rPr>
              <a:t>—  Cliché at first — but don't think, just shoot</a:t>
            </a:r>
          </a:p>
          <a:p>
            <a:pPr>
              <a:lnSpc>
                <a:spcPct val="125000"/>
              </a:lnSpc>
            </a:pPr>
            <a:r>
              <a:rPr sz="1700" b="0">
                <a:solidFill>
                  <a:srgbClr val="9A9A9A"/>
                </a:solidFill>
                <a:latin typeface="Arial"/>
              </a:rPr>
              <a:t>—  Stay, and the ordinary turns abstract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808-R00794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Attuned to the Micro-Moment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Follow the light to a group of people</a:t>
            </a:r>
          </a:p>
          <a:p>
            <a:pPr>
              <a:lnSpc>
                <a:spcPct val="125000"/>
              </a:lnSpc>
            </a:pPr>
            <a:r>
              <a:rPr sz="1700" b="0">
                <a:solidFill>
                  <a:srgbClr val="9A9A9A"/>
                </a:solidFill>
                <a:latin typeface="Arial"/>
              </a:rPr>
              <a:t>—  Notice how it touches fabric, skin, form</a:t>
            </a:r>
          </a:p>
          <a:p>
            <a:pPr>
              <a:lnSpc>
                <a:spcPct val="125000"/>
              </a:lnSpc>
            </a:pPr>
            <a:r>
              <a:rPr sz="1700" b="0">
                <a:solidFill>
                  <a:srgbClr val="9A9A9A"/>
                </a:solidFill>
                <a:latin typeface="Arial"/>
              </a:rPr>
              <a:t>—  A small gesture arrives; reframe and click</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920-R00724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Flow Rewards the Long Immersion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single place, hours in flow, not minutes</a:t>
            </a:r>
          </a:p>
          <a:p>
            <a:pPr>
              <a:lnSpc>
                <a:spcPct val="125000"/>
              </a:lnSpc>
            </a:pPr>
            <a:r>
              <a:rPr sz="1700" b="0">
                <a:solidFill>
                  <a:srgbClr val="9A9A9A"/>
                </a:solidFill>
                <a:latin typeface="Arial"/>
              </a:rPr>
              <a:t>—  Each frame comes through presence, not hunting</a:t>
            </a:r>
          </a:p>
          <a:p>
            <a:pPr>
              <a:lnSpc>
                <a:spcPct val="125000"/>
              </a:lnSpc>
            </a:pPr>
            <a:r>
              <a:rPr sz="1700" b="0">
                <a:solidFill>
                  <a:srgbClr val="9A9A9A"/>
                </a:solidFill>
                <a:latin typeface="Arial"/>
              </a:rPr>
              <a:t>—  The strongest image often comes late in the day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MAIN TEACHING</a:t>
            </a:r>
          </a:p>
        </p:txBody>
      </p:sp>
      <p:pic>
        <p:nvPicPr>
          <p:cNvPr id="4" name="Picture 3" descr="923-R003949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More, Think Less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If it intrigues you even 0.001%, click the shutter</a:t>
            </a:r>
          </a:p>
          <a:p>
            <a:pPr>
              <a:lnSpc>
                <a:spcPct val="125000"/>
              </a:lnSpc>
            </a:pPr>
            <a:r>
              <a:rPr sz="1700" b="0">
                <a:solidFill>
                  <a:srgbClr val="9A9A9A"/>
                </a:solidFill>
                <a:latin typeface="Arial"/>
              </a:rPr>
              <a:t>—  Volume comes from curiosity, not judgment</a:t>
            </a:r>
          </a:p>
          <a:p>
            <a:pPr>
              <a:lnSpc>
                <a:spcPct val="125000"/>
              </a:lnSpc>
            </a:pPr>
            <a:r>
              <a:rPr sz="1700" b="0">
                <a:solidFill>
                  <a:srgbClr val="9A9A9A"/>
                </a:solidFill>
                <a:latin typeface="Arial"/>
              </a:rPr>
              <a:t>—  My next photograph is my best photograph</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925-R00393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Your Flow Ritual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Phone off; one camera, one lens, on auto</a:t>
            </a:r>
          </a:p>
          <a:p>
            <a:pPr>
              <a:lnSpc>
                <a:spcPct val="125000"/>
              </a:lnSpc>
            </a:pPr>
            <a:r>
              <a:rPr sz="1700" b="0">
                <a:solidFill>
                  <a:srgbClr val="9A9A9A"/>
                </a:solidFill>
                <a:latin typeface="Arial"/>
              </a:rPr>
              <a:t>—  Walk slow — follow the light, not a map</a:t>
            </a:r>
          </a:p>
          <a:p>
            <a:pPr>
              <a:lnSpc>
                <a:spcPct val="125000"/>
              </a:lnSpc>
            </a:pPr>
            <a:r>
              <a:rPr sz="1700" b="0">
                <a:solidFill>
                  <a:srgbClr val="9A9A9A"/>
                </a:solidFill>
                <a:latin typeface="Arial"/>
              </a:rPr>
              <a:t>—  No planned route; let intuition pick left or right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74-R004403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Less You Think, the More You See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more you think, the less you see</a:t>
            </a:r>
          </a:p>
          <a:p>
            <a:pPr>
              <a:lnSpc>
                <a:spcPct val="125000"/>
              </a:lnSpc>
            </a:pPr>
            <a:r>
              <a:rPr sz="1700" b="0">
                <a:solidFill>
                  <a:srgbClr val="9A9A9A"/>
                </a:solidFill>
                <a:latin typeface="Arial"/>
              </a:rPr>
              <a:t>—  Flow = effortless, hesitation-free seeing</a:t>
            </a:r>
          </a:p>
          <a:p>
            <a:pPr>
              <a:lnSpc>
                <a:spcPct val="125000"/>
              </a:lnSpc>
            </a:pPr>
            <a:r>
              <a:rPr sz="1700" b="0">
                <a:solidFill>
                  <a:srgbClr val="9A9A9A"/>
                </a:solidFill>
                <a:latin typeface="Arial"/>
              </a:rPr>
              <a:t>—  This state is where the best photos live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938-R00380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Eight-Hour Immersion Drill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place; stay for hours, not minutes</a:t>
            </a:r>
          </a:p>
          <a:p>
            <a:pPr>
              <a:lnSpc>
                <a:spcPct val="125000"/>
              </a:lnSpc>
            </a:pPr>
            <a:r>
              <a:rPr sz="1700" b="0">
                <a:solidFill>
                  <a:srgbClr val="9A9A9A"/>
                </a:solidFill>
                <a:latin typeface="Arial"/>
              </a:rPr>
              <a:t>—  Work scenes; don't leave till the scene leaves you</a:t>
            </a:r>
          </a:p>
          <a:p>
            <a:pPr>
              <a:lnSpc>
                <a:spcPct val="125000"/>
              </a:lnSpc>
            </a:pPr>
            <a:r>
              <a:rPr sz="1700" b="0">
                <a:solidFill>
                  <a:srgbClr val="9A9A9A"/>
                </a:solidFill>
                <a:latin typeface="Arial"/>
              </a:rPr>
              <a:t>—  Let the day's repetition build the strongest frame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940-R003797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Hunting, Forcing, Judging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Chasing the "decisive moment" breaks flow</a:t>
            </a:r>
          </a:p>
          <a:p>
            <a:pPr>
              <a:lnSpc>
                <a:spcPct val="125000"/>
              </a:lnSpc>
            </a:pPr>
            <a:r>
              <a:rPr sz="1700" b="0">
                <a:solidFill>
                  <a:srgbClr val="9A9A9A"/>
                </a:solidFill>
                <a:latin typeface="Arial"/>
              </a:rPr>
              <a:t>—  Forcing control kills the magic</a:t>
            </a:r>
          </a:p>
          <a:p>
            <a:pPr>
              <a:lnSpc>
                <a:spcPct val="125000"/>
              </a:lnSpc>
            </a:pPr>
            <a:r>
              <a:rPr sz="1700" b="0">
                <a:solidFill>
                  <a:srgbClr val="9A9A9A"/>
                </a:solidFill>
                <a:latin typeface="Arial"/>
              </a:rPr>
              <a:t>—  In-the-moment judging chokes your seeing</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943-R003758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Constraints to Flow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005 showed constraints create freedom</a:t>
            </a:r>
          </a:p>
          <a:p>
            <a:pPr>
              <a:lnSpc>
                <a:spcPct val="125000"/>
              </a:lnSpc>
            </a:pPr>
            <a:r>
              <a:rPr sz="1700" b="0">
                <a:solidFill>
                  <a:srgbClr val="9A9A9A"/>
                </a:solidFill>
                <a:latin typeface="Arial"/>
              </a:rPr>
              <a:t>—  One camera, one lens removes friction</a:t>
            </a:r>
          </a:p>
          <a:p>
            <a:pPr>
              <a:lnSpc>
                <a:spcPct val="125000"/>
              </a:lnSpc>
            </a:pPr>
            <a:r>
              <a:rPr sz="1700" b="0">
                <a:solidFill>
                  <a:srgbClr val="9A9A9A"/>
                </a:solidFill>
                <a:latin typeface="Arial"/>
              </a:rPr>
              <a:t>—  That simplicity is what lets flow happen</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948-R00374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Lesson 007, Instinct Over Intellect</a:t>
            </a:r>
          </a:p>
          <a:p>
            <a:pPr>
              <a:lnSpc>
                <a:spcPct val="125000"/>
              </a:lnSpc>
            </a:pPr>
            <a:r>
              <a:rPr sz="1700" b="0">
                <a:solidFill>
                  <a:srgbClr val="9A9A9A"/>
                </a:solidFill>
                <a:latin typeface="Arial"/>
              </a:rPr>
              <a:t>—  Flow hands the controls to your intuition</a:t>
            </a:r>
          </a:p>
          <a:p>
            <a:pPr>
              <a:lnSpc>
                <a:spcPct val="125000"/>
              </a:lnSpc>
            </a:pPr>
            <a:r>
              <a:rPr sz="1700" b="0">
                <a:solidFill>
                  <a:srgbClr val="9A9A9A"/>
                </a:solidFill>
                <a:latin typeface="Arial"/>
              </a:rPr>
              <a:t>—  Instinct is the trifecta's sharpest edge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959-R00362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Slow Down, Let Go, Flow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Subtract distractions; move slow; play</a:t>
            </a:r>
          </a:p>
          <a:p>
            <a:pPr>
              <a:lnSpc>
                <a:spcPct val="125000"/>
              </a:lnSpc>
            </a:pPr>
            <a:r>
              <a:rPr sz="1700" b="0">
                <a:solidFill>
                  <a:srgbClr val="9A9A9A"/>
                </a:solidFill>
                <a:latin typeface="Arial"/>
              </a:rPr>
              <a:t>—  Detach from the outcome; trust intuition</a:t>
            </a:r>
          </a:p>
          <a:p>
            <a:pPr>
              <a:lnSpc>
                <a:spcPct val="125000"/>
              </a:lnSpc>
            </a:pPr>
            <a:r>
              <a:rPr sz="1700" b="0">
                <a:solidFill>
                  <a:srgbClr val="9A9A9A"/>
                </a:solidFill>
                <a:latin typeface="Arial"/>
              </a:rPr>
              <a:t>—  Slow down. Enter the flow. Make more photos.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746-R00862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enter flow on demand</a:t>
            </a:r>
          </a:p>
          <a:p>
            <a:pPr>
              <a:lnSpc>
                <a:spcPct val="125000"/>
              </a:lnSpc>
            </a:pPr>
            <a:r>
              <a:rPr sz="1700" b="0">
                <a:solidFill>
                  <a:srgbClr val="9A9A9A"/>
                </a:solidFill>
                <a:latin typeface="Arial"/>
              </a:rPr>
              <a:t>—  How to stay in it for hours</a:t>
            </a:r>
          </a:p>
          <a:p>
            <a:pPr>
              <a:lnSpc>
                <a:spcPct val="125000"/>
              </a:lnSpc>
            </a:pPr>
            <a:r>
              <a:rPr sz="1700" b="0">
                <a:solidFill>
                  <a:srgbClr val="9A9A9A"/>
                </a:solidFill>
                <a:latin typeface="Arial"/>
              </a:rPr>
              <a:t>—  A repeatable way to shoot without fear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7-R008567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Flow Is Where the Best Photos Happen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Flow state is where all my best photos happen</a:t>
            </a:r>
          </a:p>
          <a:p>
            <a:pPr>
              <a:lnSpc>
                <a:spcPct val="125000"/>
              </a:lnSpc>
            </a:pPr>
            <a:r>
              <a:rPr sz="1700" b="0">
                <a:solidFill>
                  <a:srgbClr val="9A9A9A"/>
                </a:solidFill>
                <a:latin typeface="Arial"/>
              </a:rPr>
              <a:t>—  No overthinking, no hesitation, no fear</a:t>
            </a:r>
          </a:p>
          <a:p>
            <a:pPr>
              <a:lnSpc>
                <a:spcPct val="125000"/>
              </a:lnSpc>
            </a:pPr>
            <a:r>
              <a:rPr sz="1700" b="0">
                <a:solidFill>
                  <a:srgbClr val="9A9A9A"/>
                </a:solidFill>
                <a:latin typeface="Arial"/>
              </a:rPr>
              <a:t>—  Connected to the street, moving like water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0-R008506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Presence Is the Whole Gift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Flow = full immersion in the present</a:t>
            </a:r>
          </a:p>
          <a:p>
            <a:pPr>
              <a:lnSpc>
                <a:spcPct val="125000"/>
              </a:lnSpc>
            </a:pPr>
            <a:r>
              <a:rPr sz="1700" b="0">
                <a:solidFill>
                  <a:srgbClr val="9A9A9A"/>
                </a:solidFill>
                <a:latin typeface="Arial"/>
              </a:rPr>
              <a:t>—  Not the past, not the future — now</a:t>
            </a:r>
          </a:p>
          <a:p>
            <a:pPr>
              <a:lnSpc>
                <a:spcPct val="125000"/>
              </a:lnSpc>
            </a:pPr>
            <a:r>
              <a:rPr sz="1700" b="0">
                <a:solidFill>
                  <a:srgbClr val="9A9A9A"/>
                </a:solidFill>
                <a:latin typeface="Arial"/>
              </a:rPr>
              <a:t>—  To enter flow is to enter the present moment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754-R008438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Meditative State of Observing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Observe patterns in nature and human behavior</a:t>
            </a:r>
          </a:p>
          <a:p>
            <a:pPr>
              <a:lnSpc>
                <a:spcPct val="125000"/>
              </a:lnSpc>
            </a:pPr>
            <a:r>
              <a:rPr sz="1700" b="0">
                <a:solidFill>
                  <a:srgbClr val="9A9A9A"/>
                </a:solidFill>
                <a:latin typeface="Arial"/>
              </a:rPr>
              <a:t>—  Watch how light gives form to things</a:t>
            </a:r>
          </a:p>
          <a:p>
            <a:pPr>
              <a:lnSpc>
                <a:spcPct val="125000"/>
              </a:lnSpc>
            </a:pPr>
            <a:r>
              <a:rPr sz="1700" b="0">
                <a:solidFill>
                  <a:srgbClr val="9A9A9A"/>
                </a:solidFill>
                <a:latin typeface="Arial"/>
              </a:rPr>
              <a:t>—  Be in tune with the rhythm of the street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763-R00827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Eliminate Distractions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Put the phone away, kill notifications</a:t>
            </a:r>
          </a:p>
          <a:p>
            <a:pPr>
              <a:lnSpc>
                <a:spcPct val="125000"/>
              </a:lnSpc>
            </a:pPr>
            <a:r>
              <a:rPr sz="1700" b="0">
                <a:solidFill>
                  <a:srgbClr val="9A9A9A"/>
                </a:solidFill>
                <a:latin typeface="Arial"/>
              </a:rPr>
              <a:t>—  The phone is distraction's greatest weapon</a:t>
            </a:r>
          </a:p>
          <a:p>
            <a:pPr>
              <a:lnSpc>
                <a:spcPct val="125000"/>
              </a:lnSpc>
            </a:pPr>
            <a:r>
              <a:rPr sz="1700" b="0">
                <a:solidFill>
                  <a:srgbClr val="9A9A9A"/>
                </a:solidFill>
                <a:latin typeface="Arial"/>
              </a:rPr>
              <a:t>—  Immerse yourself in the present moment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78-R001962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Slower Than Everyone Else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slower you walk, the more you find</a:t>
            </a:r>
          </a:p>
          <a:p>
            <a:pPr>
              <a:lnSpc>
                <a:spcPct val="125000"/>
              </a:lnSpc>
            </a:pPr>
            <a:r>
              <a:rPr sz="1700" b="0">
                <a:solidFill>
                  <a:srgbClr val="9A9A9A"/>
                </a:solidFill>
                <a:latin typeface="Arial"/>
              </a:rPr>
              <a:t>—  Move at 75% of everyone else's speed</a:t>
            </a:r>
          </a:p>
          <a:p>
            <a:pPr>
              <a:lnSpc>
                <a:spcPct val="125000"/>
              </a:lnSpc>
            </a:pPr>
            <a:r>
              <a:rPr sz="1700" b="0">
                <a:solidFill>
                  <a:srgbClr val="9A9A9A"/>
                </a:solidFill>
                <a:latin typeface="Arial"/>
              </a:rPr>
              <a:t>—  Slowing the body wakes up the eye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78-R00431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Life Flow Toward You (Wu Wei)</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Wu wei — effortless action, no forcing</a:t>
            </a:r>
          </a:p>
          <a:p>
            <a:pPr>
              <a:lnSpc>
                <a:spcPct val="125000"/>
              </a:lnSpc>
            </a:pPr>
            <a:r>
              <a:rPr sz="1700" b="0">
                <a:solidFill>
                  <a:srgbClr val="9A9A9A"/>
                </a:solidFill>
                <a:latin typeface="Arial"/>
              </a:rPr>
              <a:t>—  Move with the current, like water</a:t>
            </a:r>
          </a:p>
          <a:p>
            <a:pPr>
              <a:lnSpc>
                <a:spcPct val="125000"/>
              </a:lnSpc>
            </a:pPr>
            <a:r>
              <a:rPr sz="1700" b="0">
                <a:solidFill>
                  <a:srgbClr val="9A9A9A"/>
                </a:solidFill>
                <a:latin typeface="Arial"/>
              </a:rPr>
              <a:t>—  Photography is receiving, not hunting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